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7103725" cy="102342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66">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6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163" cy="51276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4" name="Google Shape;4;n"/>
          <p:cNvSpPr txBox="1"/>
          <p:nvPr>
            <p:ph idx="10" type="dt"/>
          </p:nvPr>
        </p:nvSpPr>
        <p:spPr>
          <a:xfrm>
            <a:off x="4024313" y="0"/>
            <a:ext cx="3078162" cy="51276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5" name="Google Shape;5;n"/>
          <p:cNvSpPr/>
          <p:nvPr>
            <p:ph idx="3"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1pPr>
            <a:lvl2pPr indent="-228600" lvl="1" marL="9144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2pPr>
            <a:lvl3pPr indent="-228600" lvl="2" marL="13716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3pPr>
            <a:lvl4pPr indent="-228600" lvl="3" marL="18288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4pPr>
            <a:lvl5pPr indent="-228600" lvl="4" marL="22860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5pPr>
            <a:lvl6pPr indent="-228600" lvl="5" marL="27432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6pPr>
            <a:lvl7pPr indent="-228600" lvl="6" marL="32004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7pPr>
            <a:lvl8pPr indent="-228600" lvl="7" marL="36576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8pPr>
            <a:lvl9pPr indent="-228600" lvl="8" marL="41148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9pPr>
          </a:lstStyle>
          <a:p/>
        </p:txBody>
      </p:sp>
      <p:sp>
        <p:nvSpPr>
          <p:cNvPr id="7" name="Google Shape;7;n"/>
          <p:cNvSpPr txBox="1"/>
          <p:nvPr>
            <p:ph idx="11" type="ftr"/>
          </p:nvPr>
        </p:nvSpPr>
        <p:spPr>
          <a:xfrm>
            <a:off x="0" y="9721850"/>
            <a:ext cx="3078163" cy="51276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2pPr>
            <a:lvl3pPr lvl="2"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3pPr>
            <a:lvl4pPr lvl="3"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4pPr>
            <a:lvl5pPr lvl="4"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5pPr>
            <a:lvl6pPr lvl="5"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6pPr>
            <a:lvl7pPr lvl="6"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7pPr>
            <a:lvl8pPr lvl="7"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8pPr>
            <a:lvl9pPr lvl="8" marR="0" rtl="0" algn="l">
              <a:spcBef>
                <a:spcPts val="0"/>
              </a:spcBef>
              <a:spcAft>
                <a:spcPts val="0"/>
              </a:spcAft>
              <a:buSzPts val="1400"/>
              <a:buNone/>
              <a:defRPr b="0" i="0" sz="1800" u="none" cap="none" strike="noStrike">
                <a:solidFill>
                  <a:schemeClr val="dk1"/>
                </a:solidFill>
                <a:latin typeface="Microsoft Yahei"/>
                <a:ea typeface="Microsoft Yahei"/>
                <a:cs typeface="Microsoft Yahei"/>
                <a:sym typeface="Microsoft Yahei"/>
              </a:defRPr>
            </a:lvl9pPr>
          </a:lstStyle>
          <a:p/>
        </p:txBody>
      </p:sp>
      <p:sp>
        <p:nvSpPr>
          <p:cNvPr id="8" name="Google Shape;8;n"/>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200" u="none" cap="none" strike="noStrike">
                <a:solidFill>
                  <a:schemeClr val="dk1"/>
                </a:solidFill>
                <a:latin typeface="Microsoft Yahei"/>
                <a:ea typeface="Microsoft Yahei"/>
                <a:cs typeface="Microsoft Yahei"/>
                <a:sym typeface="Microsoft Yahei"/>
              </a:rPr>
              <a:t>‹#›</a:t>
            </a:fld>
            <a:endParaRPr b="0" i="0" sz="1200" u="none" cap="none" strike="noStrike">
              <a:solidFill>
                <a:schemeClr val="dk1"/>
              </a:solidFill>
              <a:latin typeface="Microsoft Yahei"/>
              <a:ea typeface="Microsoft Yahei"/>
              <a:cs typeface="Microsoft Yahei"/>
              <a:sym typeface="Microsoft Yahe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0: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10: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1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2: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1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3: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4: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5: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6: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7: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8: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8: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9: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9: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7: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8: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9:notes"/>
          <p:cNvSpPr txBox="1"/>
          <p:nvPr>
            <p:ph idx="1" type="body"/>
          </p:nvPr>
        </p:nvSpPr>
        <p:spPr>
          <a:xfrm>
            <a:off x="711200" y="4926013"/>
            <a:ext cx="5683250" cy="40290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9: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322962"/>
            <a:ext cx="9144000" cy="2187001"/>
          </a:xfrm>
          <a:prstGeom prst="rect">
            <a:avLst/>
          </a:prstGeom>
          <a:noFill/>
          <a:ln>
            <a:noFill/>
          </a:ln>
        </p:spPr>
        <p:txBody>
          <a:bodyPr anchorCtr="0" anchor="b" bIns="45700" lIns="91425" spcFirstLastPara="1" rIns="91425" wrap="square" tIns="45700">
            <a:normAutofit/>
          </a:bodyPr>
          <a:lstStyle>
            <a:lvl1pPr lvl="0" algn="ctr">
              <a:lnSpc>
                <a:spcPct val="13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
        <p:nvSpPr>
          <p:cNvPr id="20" name="Google Shape;20;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3F3F3F"/>
              </a:buClr>
              <a:buSzPts val="2400"/>
              <a:buNone/>
              <a:defRPr sz="2400">
                <a:solidFill>
                  <a:srgbClr val="3F3F3F"/>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0" name="Shape 70"/>
        <p:cNvGrpSpPr/>
        <p:nvPr/>
      </p:nvGrpSpPr>
      <p:grpSpPr>
        <a:xfrm>
          <a:off x="0" y="0"/>
          <a:ext cx="0" cy="0"/>
          <a:chOff x="0" y="0"/>
          <a:chExt cx="0" cy="0"/>
        </a:xfrm>
      </p:grpSpPr>
      <p:sp>
        <p:nvSpPr>
          <p:cNvPr id="71" name="Google Shape;71;p11"/>
          <p:cNvSpPr txBox="1"/>
          <p:nvPr>
            <p:ph type="title"/>
          </p:nvPr>
        </p:nvSpPr>
        <p:spPr>
          <a:xfrm rot="5400000">
            <a:off x="7683223" y="2506386"/>
            <a:ext cx="5811838" cy="152931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1"/>
          <p:cNvSpPr txBox="1"/>
          <p:nvPr>
            <p:ph idx="1" type="body"/>
          </p:nvPr>
        </p:nvSpPr>
        <p:spPr>
          <a:xfrm rot="5400000">
            <a:off x="2372260" y="-1168935"/>
            <a:ext cx="5811838" cy="88799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1" name="Shape 21"/>
        <p:cNvGrpSpPr/>
        <p:nvPr/>
      </p:nvGrpSpPr>
      <p:grpSpPr>
        <a:xfrm>
          <a:off x="0" y="0"/>
          <a:ext cx="0" cy="0"/>
          <a:chOff x="0" y="0"/>
          <a:chExt cx="0" cy="0"/>
        </a:xfrm>
      </p:grpSpPr>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
        <p:nvSpPr>
          <p:cNvPr id="25" name="Google Shape;25;p3"/>
          <p:cNvSpPr txBox="1"/>
          <p:nvPr>
            <p:ph idx="1" type="body"/>
          </p:nvPr>
        </p:nvSpPr>
        <p:spPr>
          <a:xfrm>
            <a:off x="838200" y="551543"/>
            <a:ext cx="10515600" cy="555897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647700" y="25844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sz="4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6477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800"/>
              <a:buNone/>
              <a:defRPr sz="2800">
                <a:solidFill>
                  <a:srgbClr val="3F3F3F"/>
                </a:solidFill>
                <a:latin typeface="Calibri"/>
                <a:ea typeface="Calibri"/>
                <a:cs typeface="Calibri"/>
                <a:sym typeface="Calibri"/>
              </a:defRPr>
            </a:lvl1pPr>
            <a:lvl2pPr indent="-381000" lvl="1" marL="914400" algn="l">
              <a:lnSpc>
                <a:spcPct val="90000"/>
              </a:lnSpc>
              <a:spcBef>
                <a:spcPts val="500"/>
              </a:spcBef>
              <a:spcAft>
                <a:spcPts val="0"/>
              </a:spcAft>
              <a:buClr>
                <a:srgbClr val="3F3F3F"/>
              </a:buClr>
              <a:buSzPts val="2400"/>
              <a:buChar char="•"/>
              <a:defRPr sz="2400">
                <a:solidFill>
                  <a:srgbClr val="3F3F3F"/>
                </a:solidFill>
                <a:latin typeface="Calibri"/>
                <a:ea typeface="Calibri"/>
                <a:cs typeface="Calibri"/>
                <a:sym typeface="Calibri"/>
              </a:defRPr>
            </a:lvl2pPr>
            <a:lvl3pPr indent="-355600" lvl="2" marL="1371600" algn="l">
              <a:lnSpc>
                <a:spcPct val="90000"/>
              </a:lnSpc>
              <a:spcBef>
                <a:spcPts val="500"/>
              </a:spcBef>
              <a:spcAft>
                <a:spcPts val="0"/>
              </a:spcAft>
              <a:buClr>
                <a:srgbClr val="3F3F3F"/>
              </a:buClr>
              <a:buSzPts val="2000"/>
              <a:buChar char="•"/>
              <a:defRPr sz="2000">
                <a:solidFill>
                  <a:srgbClr val="3F3F3F"/>
                </a:solidFill>
                <a:latin typeface="Calibri"/>
                <a:ea typeface="Calibri"/>
                <a:cs typeface="Calibri"/>
                <a:sym typeface="Calibri"/>
              </a:defRPr>
            </a:lvl3pPr>
            <a:lvl4pPr indent="-342900" lvl="3" marL="1828800" algn="l">
              <a:lnSpc>
                <a:spcPct val="90000"/>
              </a:lnSpc>
              <a:spcBef>
                <a:spcPts val="500"/>
              </a:spcBef>
              <a:spcAft>
                <a:spcPts val="0"/>
              </a:spcAft>
              <a:buClr>
                <a:srgbClr val="3F3F3F"/>
              </a:buClr>
              <a:buSzPts val="1800"/>
              <a:buChar char="•"/>
              <a:defRPr sz="1800">
                <a:solidFill>
                  <a:srgbClr val="3F3F3F"/>
                </a:solidFill>
                <a:latin typeface="Calibri"/>
                <a:ea typeface="Calibri"/>
                <a:cs typeface="Calibri"/>
                <a:sym typeface="Calibri"/>
              </a:defRPr>
            </a:lvl4pPr>
            <a:lvl5pPr indent="-342900" lvl="4" marL="2286000" algn="l">
              <a:lnSpc>
                <a:spcPct val="90000"/>
              </a:lnSpc>
              <a:spcBef>
                <a:spcPts val="500"/>
              </a:spcBef>
              <a:spcAft>
                <a:spcPts val="0"/>
              </a:spcAft>
              <a:buClr>
                <a:srgbClr val="3F3F3F"/>
              </a:buClr>
              <a:buSzPts val="1800"/>
              <a:buChar char="•"/>
              <a:defRPr sz="1800">
                <a:solidFill>
                  <a:srgbClr val="3F3F3F"/>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831850" y="3750945"/>
            <a:ext cx="9843135" cy="81153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831850" y="4610028"/>
            <a:ext cx="7321550" cy="64755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sz="2400">
                <a:solidFill>
                  <a:srgbClr val="7F7F7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647700" y="25844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0" i="0"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647700" y="1825625"/>
            <a:ext cx="5181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rgbClr val="3F3F3F"/>
              </a:buClr>
              <a:buSzPts val="2800"/>
              <a:buNone/>
              <a:defRPr sz="2800">
                <a:solidFill>
                  <a:srgbClr val="3F3F3F"/>
                </a:solidFill>
                <a:latin typeface="Calibri"/>
                <a:ea typeface="Calibri"/>
                <a:cs typeface="Calibri"/>
                <a:sym typeface="Calibri"/>
              </a:defRPr>
            </a:lvl1pPr>
            <a:lvl2pPr indent="-381000" lvl="1" marL="914400" algn="l">
              <a:lnSpc>
                <a:spcPct val="150000"/>
              </a:lnSpc>
              <a:spcBef>
                <a:spcPts val="500"/>
              </a:spcBef>
              <a:spcAft>
                <a:spcPts val="0"/>
              </a:spcAft>
              <a:buClr>
                <a:srgbClr val="3F3F3F"/>
              </a:buClr>
              <a:buSzPts val="2400"/>
              <a:buChar char="•"/>
              <a:defRPr sz="2400">
                <a:solidFill>
                  <a:srgbClr val="3F3F3F"/>
                </a:solidFill>
                <a:latin typeface="Calibri"/>
                <a:ea typeface="Calibri"/>
                <a:cs typeface="Calibri"/>
                <a:sym typeface="Calibri"/>
              </a:defRPr>
            </a:lvl2pPr>
            <a:lvl3pPr indent="-355600" lvl="2" marL="1371600" algn="l">
              <a:lnSpc>
                <a:spcPct val="150000"/>
              </a:lnSpc>
              <a:spcBef>
                <a:spcPts val="500"/>
              </a:spcBef>
              <a:spcAft>
                <a:spcPts val="0"/>
              </a:spcAft>
              <a:buClr>
                <a:srgbClr val="3F3F3F"/>
              </a:buClr>
              <a:buSzPts val="2000"/>
              <a:buChar char="•"/>
              <a:defRPr sz="2000">
                <a:solidFill>
                  <a:srgbClr val="3F3F3F"/>
                </a:solidFill>
                <a:latin typeface="Calibri"/>
                <a:ea typeface="Calibri"/>
                <a:cs typeface="Calibri"/>
                <a:sym typeface="Calibri"/>
              </a:defRPr>
            </a:lvl3pPr>
            <a:lvl4pPr indent="-342900" lvl="3" marL="1828800" algn="l">
              <a:lnSpc>
                <a:spcPct val="150000"/>
              </a:lnSpc>
              <a:spcBef>
                <a:spcPts val="500"/>
              </a:spcBef>
              <a:spcAft>
                <a:spcPts val="0"/>
              </a:spcAft>
              <a:buClr>
                <a:srgbClr val="3F3F3F"/>
              </a:buClr>
              <a:buSzPts val="1800"/>
              <a:buChar char="•"/>
              <a:defRPr sz="1800">
                <a:solidFill>
                  <a:srgbClr val="3F3F3F"/>
                </a:solidFill>
                <a:latin typeface="Calibri"/>
                <a:ea typeface="Calibri"/>
                <a:cs typeface="Calibri"/>
                <a:sym typeface="Calibri"/>
              </a:defRPr>
            </a:lvl4pPr>
            <a:lvl5pPr indent="-342900" lvl="4" marL="2286000" algn="l">
              <a:lnSpc>
                <a:spcPct val="150000"/>
              </a:lnSpc>
              <a:spcBef>
                <a:spcPts val="500"/>
              </a:spcBef>
              <a:spcAft>
                <a:spcPts val="0"/>
              </a:spcAft>
              <a:buClr>
                <a:srgbClr val="3F3F3F"/>
              </a:buClr>
              <a:buSzPts val="1800"/>
              <a:buChar char="•"/>
              <a:defRPr sz="1800">
                <a:solidFill>
                  <a:srgbClr val="3F3F3F"/>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2" type="body"/>
          </p:nvPr>
        </p:nvSpPr>
        <p:spPr>
          <a:xfrm>
            <a:off x="5981700" y="1825625"/>
            <a:ext cx="5181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rgbClr val="3F3F3F"/>
              </a:buClr>
              <a:buSzPts val="2800"/>
              <a:buNone/>
              <a:defRPr b="0" i="0" sz="2800" u="none" cap="none" strike="noStrike">
                <a:solidFill>
                  <a:srgbClr val="3F3F3F"/>
                </a:solidFill>
                <a:latin typeface="Calibri"/>
                <a:ea typeface="Calibri"/>
                <a:cs typeface="Calibri"/>
                <a:sym typeface="Calibri"/>
              </a:defRPr>
            </a:lvl1pPr>
            <a:lvl2pPr indent="-381000" lvl="1" marL="914400" algn="l">
              <a:lnSpc>
                <a:spcPct val="150000"/>
              </a:lnSpc>
              <a:spcBef>
                <a:spcPts val="500"/>
              </a:spcBef>
              <a:spcAft>
                <a:spcPts val="0"/>
              </a:spcAft>
              <a:buClr>
                <a:srgbClr val="3F3F3F"/>
              </a:buClr>
              <a:buSzPts val="2400"/>
              <a:buChar char="•"/>
              <a:defRPr sz="2400">
                <a:solidFill>
                  <a:srgbClr val="3F3F3F"/>
                </a:solidFill>
              </a:defRPr>
            </a:lvl2pPr>
            <a:lvl3pPr indent="-355600" lvl="2" marL="1371600" algn="l">
              <a:lnSpc>
                <a:spcPct val="150000"/>
              </a:lnSpc>
              <a:spcBef>
                <a:spcPts val="500"/>
              </a:spcBef>
              <a:spcAft>
                <a:spcPts val="0"/>
              </a:spcAft>
              <a:buClr>
                <a:srgbClr val="3F3F3F"/>
              </a:buClr>
              <a:buSzPts val="2000"/>
              <a:buChar char="•"/>
              <a:defRPr sz="2000">
                <a:solidFill>
                  <a:srgbClr val="3F3F3F"/>
                </a:solidFill>
              </a:defRPr>
            </a:lvl3pPr>
            <a:lvl4pPr indent="-355600" lvl="3" marL="1828800" algn="l">
              <a:lnSpc>
                <a:spcPct val="150000"/>
              </a:lnSpc>
              <a:spcBef>
                <a:spcPts val="500"/>
              </a:spcBef>
              <a:spcAft>
                <a:spcPts val="0"/>
              </a:spcAft>
              <a:buClr>
                <a:srgbClr val="3F3F3F"/>
              </a:buClr>
              <a:buSzPts val="2000"/>
              <a:buChar char="•"/>
              <a:defRPr sz="2000">
                <a:solidFill>
                  <a:srgbClr val="3F3F3F"/>
                </a:solidFill>
              </a:defRPr>
            </a:lvl4pPr>
            <a:lvl5pPr indent="-355600" lvl="4" marL="2286000" algn="l">
              <a:lnSpc>
                <a:spcPct val="150000"/>
              </a:lnSpc>
              <a:spcBef>
                <a:spcPts val="500"/>
              </a:spcBef>
              <a:spcAft>
                <a:spcPts val="0"/>
              </a:spcAft>
              <a:buClr>
                <a:srgbClr val="3F3F3F"/>
              </a:buClr>
              <a:buSzPts val="2000"/>
              <a:buChar char="•"/>
              <a:defRPr sz="20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 type="body"/>
          </p:nvPr>
        </p:nvSpPr>
        <p:spPr>
          <a:xfrm>
            <a:off x="839788" y="1744961"/>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7"/>
          <p:cNvSpPr txBox="1"/>
          <p:nvPr>
            <p:ph idx="2" type="body"/>
          </p:nvPr>
        </p:nvSpPr>
        <p:spPr>
          <a:xfrm>
            <a:off x="839788" y="2615609"/>
            <a:ext cx="5157787" cy="35740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7"/>
          <p:cNvSpPr txBox="1"/>
          <p:nvPr>
            <p:ph idx="3" type="body"/>
          </p:nvPr>
        </p:nvSpPr>
        <p:spPr>
          <a:xfrm>
            <a:off x="6172200" y="1744961"/>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7"/>
          <p:cNvSpPr txBox="1"/>
          <p:nvPr>
            <p:ph idx="4" type="body"/>
          </p:nvPr>
        </p:nvSpPr>
        <p:spPr>
          <a:xfrm>
            <a:off x="6172200" y="2615609"/>
            <a:ext cx="5183188" cy="35740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8"/>
          <p:cNvSpPr txBox="1"/>
          <p:nvPr>
            <p:ph type="title"/>
          </p:nvPr>
        </p:nvSpPr>
        <p:spPr>
          <a:xfrm>
            <a:off x="838200" y="2766219"/>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0" sz="4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0"/>
          <p:cNvSpPr txBox="1"/>
          <p:nvPr>
            <p:ph type="title"/>
          </p:nvPr>
        </p:nvSpPr>
        <p:spPr>
          <a:xfrm>
            <a:off x="646747" y="127000"/>
            <a:ext cx="4165200" cy="1600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b="0" sz="32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0"/>
          <p:cNvSpPr/>
          <p:nvPr>
            <p:ph idx="2" type="pic"/>
          </p:nvPr>
        </p:nvSpPr>
        <p:spPr>
          <a:xfrm>
            <a:off x="5184000" y="766354"/>
            <a:ext cx="5817375" cy="509444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6" name="Google Shape;66;p10"/>
          <p:cNvSpPr txBox="1"/>
          <p:nvPr>
            <p:ph idx="1" type="body"/>
          </p:nvPr>
        </p:nvSpPr>
        <p:spPr>
          <a:xfrm>
            <a:off x="651827" y="2057400"/>
            <a:ext cx="4165200"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2"/>
          <p:cNvSpPr txBox="1"/>
          <p:nvPr>
            <p:ph type="ctrTitle"/>
          </p:nvPr>
        </p:nvSpPr>
        <p:spPr>
          <a:xfrm>
            <a:off x="1524000" y="1322962"/>
            <a:ext cx="9144000" cy="2187001"/>
          </a:xfrm>
          <a:prstGeom prst="rect">
            <a:avLst/>
          </a:prstGeom>
          <a:noFill/>
          <a:ln>
            <a:noFill/>
          </a:ln>
        </p:spPr>
        <p:txBody>
          <a:bodyPr anchorCtr="0" anchor="b" bIns="45700" lIns="91425" spcFirstLastPara="1" rIns="91425" wrap="square" tIns="45700">
            <a:normAutofit/>
          </a:bodyPr>
          <a:lstStyle/>
          <a:p>
            <a:pPr indent="0" lvl="0" marL="0" rtl="0" algn="ctr">
              <a:lnSpc>
                <a:spcPct val="130000"/>
              </a:lnSpc>
              <a:spcBef>
                <a:spcPts val="0"/>
              </a:spcBef>
              <a:spcAft>
                <a:spcPts val="0"/>
              </a:spcAft>
              <a:buClr>
                <a:schemeClr val="dk1"/>
              </a:buClr>
              <a:buSzPts val="6000"/>
              <a:buFont typeface="Calibri"/>
              <a:buNone/>
            </a:pPr>
            <a:r>
              <a:t/>
            </a:r>
            <a:endParaRPr/>
          </a:p>
        </p:txBody>
      </p:sp>
      <p:sp>
        <p:nvSpPr>
          <p:cNvPr id="81" name="Google Shape;81;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3F3F3F"/>
              </a:buClr>
              <a:buSzPts val="2400"/>
              <a:buNone/>
            </a:pPr>
            <a:r>
              <a:t/>
            </a:r>
            <a:endParaRPr/>
          </a:p>
        </p:txBody>
      </p:sp>
      <p:pic>
        <p:nvPicPr>
          <p:cNvPr descr="ld40cE3w7EU" id="82" name="Google Shape;82;p12"/>
          <p:cNvPicPr preferRelativeResize="0"/>
          <p:nvPr/>
        </p:nvPicPr>
        <p:blipFill rotWithShape="1">
          <a:blip r:embed="rId3">
            <a:alphaModFix/>
          </a:blip>
          <a:srcRect b="0" l="0" r="0" t="0"/>
          <a:stretch/>
        </p:blipFill>
        <p:spPr>
          <a:xfrm>
            <a:off x="0" y="-635"/>
            <a:ext cx="12275185" cy="6858635"/>
          </a:xfrm>
          <a:prstGeom prst="rect">
            <a:avLst/>
          </a:prstGeom>
          <a:noFill/>
          <a:ln>
            <a:noFill/>
          </a:ln>
        </p:spPr>
      </p:pic>
      <p:sp>
        <p:nvSpPr>
          <p:cNvPr id="83" name="Google Shape;83;p12"/>
          <p:cNvSpPr txBox="1"/>
          <p:nvPr/>
        </p:nvSpPr>
        <p:spPr>
          <a:xfrm>
            <a:off x="71755" y="5812155"/>
            <a:ext cx="8534400"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ru-RU" sz="1800" u="none" cap="none" strike="noStrike">
                <a:solidFill>
                  <a:schemeClr val="dk1"/>
                </a:solidFill>
                <a:latin typeface="Times New Roman"/>
                <a:ea typeface="Times New Roman"/>
                <a:cs typeface="Times New Roman"/>
                <a:sym typeface="Times New Roman"/>
              </a:rPr>
              <a:t>Учитель истории и обществознания</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1800">
                <a:solidFill>
                  <a:schemeClr val="dk1"/>
                </a:solidFill>
                <a:latin typeface="Times New Roman"/>
                <a:ea typeface="Times New Roman"/>
                <a:cs typeface="Times New Roman"/>
                <a:sym typeface="Times New Roman"/>
              </a:rPr>
              <a:t>Ивлиева И.В.</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1800">
                <a:solidFill>
                  <a:schemeClr val="dk1"/>
                </a:solidFill>
                <a:latin typeface="Times New Roman"/>
                <a:ea typeface="Times New Roman"/>
                <a:cs typeface="Times New Roman"/>
                <a:sym typeface="Times New Roman"/>
              </a:rPr>
              <a:t>Ростов Великий</a:t>
            </a:r>
            <a:endParaRPr sz="1800">
              <a:solidFill>
                <a:schemeClr val="dk1"/>
              </a:solidFill>
              <a:latin typeface="Times New Roman"/>
              <a:ea typeface="Times New Roman"/>
              <a:cs typeface="Times New Roman"/>
              <a:sym typeface="Times New Roman"/>
            </a:endParaRPr>
          </a:p>
        </p:txBody>
      </p:sp>
      <p:sp>
        <p:nvSpPr>
          <p:cNvPr id="84" name="Google Shape;84;p12"/>
          <p:cNvSpPr txBox="1"/>
          <p:nvPr/>
        </p:nvSpPr>
        <p:spPr>
          <a:xfrm>
            <a:off x="2862580" y="338455"/>
            <a:ext cx="5743575" cy="49542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ru-RU" sz="2400">
                <a:solidFill>
                  <a:srgbClr val="C00000"/>
                </a:solidFill>
                <a:latin typeface="Times New Roman"/>
                <a:ea typeface="Times New Roman"/>
                <a:cs typeface="Times New Roman"/>
                <a:sym typeface="Times New Roman"/>
              </a:rPr>
              <a:t>Районный семинар учителей истории и обществознания</a:t>
            </a:r>
            <a:endParaRPr sz="2400">
              <a:solidFill>
                <a:srgbClr val="C0000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ru-RU" sz="2800">
                <a:solidFill>
                  <a:schemeClr val="dk1"/>
                </a:solidFill>
                <a:latin typeface="Times New Roman"/>
                <a:ea typeface="Times New Roman"/>
                <a:cs typeface="Times New Roman"/>
                <a:sym typeface="Times New Roman"/>
              </a:rPr>
              <a:t>Тема выступления:"Научно-методическое сопровождение деятельности учителя истории и обществознания как условие повышения качества преподавания истории и обществознания"</a:t>
            </a:r>
            <a:endParaRPr sz="2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209550" y="1687195"/>
            <a:ext cx="10515600" cy="39731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lang="ru-RU" sz="2800">
                <a:latin typeface="Times New Roman"/>
                <a:ea typeface="Times New Roman"/>
                <a:cs typeface="Times New Roman"/>
                <a:sym typeface="Times New Roman"/>
              </a:rPr>
              <a:t>Этапы урока:</a:t>
            </a:r>
            <a:br>
              <a:rPr b="0" lang="ru-RU" sz="2800">
                <a:latin typeface="Times New Roman"/>
                <a:ea typeface="Times New Roman"/>
                <a:cs typeface="Times New Roman"/>
                <a:sym typeface="Times New Roman"/>
              </a:rPr>
            </a:br>
            <a:r>
              <a:rPr b="0" lang="ru-RU" sz="2800">
                <a:latin typeface="Times New Roman"/>
                <a:ea typeface="Times New Roman"/>
                <a:cs typeface="Times New Roman"/>
                <a:sym typeface="Times New Roman"/>
              </a:rPr>
              <a:t>0)Мотивационная беседа.Постановка дидактической цели</a:t>
            </a:r>
            <a:br>
              <a:rPr b="0" lang="ru-RU" sz="2800">
                <a:latin typeface="Times New Roman"/>
                <a:ea typeface="Times New Roman"/>
                <a:cs typeface="Times New Roman"/>
                <a:sym typeface="Times New Roman"/>
              </a:rPr>
            </a:br>
            <a:r>
              <a:rPr b="0" lang="ru-RU" sz="2800">
                <a:latin typeface="Times New Roman"/>
                <a:ea typeface="Times New Roman"/>
                <a:cs typeface="Times New Roman"/>
                <a:sym typeface="Times New Roman"/>
              </a:rPr>
              <a:t>1)Входной контроль</a:t>
            </a:r>
            <a:br>
              <a:rPr b="0" lang="ru-RU" sz="2800">
                <a:latin typeface="Times New Roman"/>
                <a:ea typeface="Times New Roman"/>
                <a:cs typeface="Times New Roman"/>
                <a:sym typeface="Times New Roman"/>
              </a:rPr>
            </a:br>
            <a:r>
              <a:rPr b="0" lang="ru-RU" sz="2800">
                <a:latin typeface="Times New Roman"/>
                <a:ea typeface="Times New Roman"/>
                <a:cs typeface="Times New Roman"/>
                <a:sym typeface="Times New Roman"/>
              </a:rPr>
              <a:t>2)Союз племён</a:t>
            </a:r>
            <a:br>
              <a:rPr b="0" lang="ru-RU" sz="2800">
                <a:latin typeface="Times New Roman"/>
                <a:ea typeface="Times New Roman"/>
                <a:cs typeface="Times New Roman"/>
                <a:sym typeface="Times New Roman"/>
              </a:rPr>
            </a:br>
            <a:r>
              <a:rPr b="0" lang="ru-RU" sz="2800">
                <a:latin typeface="Times New Roman"/>
                <a:ea typeface="Times New Roman"/>
                <a:cs typeface="Times New Roman"/>
                <a:sym typeface="Times New Roman"/>
              </a:rPr>
              <a:t>3)Хозяйство;оциальные отношения</a:t>
            </a:r>
            <a:br>
              <a:rPr b="0" lang="ru-RU" sz="2800">
                <a:latin typeface="Times New Roman"/>
                <a:ea typeface="Times New Roman"/>
                <a:cs typeface="Times New Roman"/>
                <a:sym typeface="Times New Roman"/>
              </a:rPr>
            </a:br>
            <a:r>
              <a:rPr b="0" lang="ru-RU" sz="2800">
                <a:latin typeface="Times New Roman"/>
                <a:ea typeface="Times New Roman"/>
                <a:cs typeface="Times New Roman"/>
                <a:sym typeface="Times New Roman"/>
              </a:rPr>
              <a:t>4)Религия восточных славян</a:t>
            </a:r>
            <a:br>
              <a:rPr b="0" lang="ru-RU" sz="2800">
                <a:latin typeface="Times New Roman"/>
                <a:ea typeface="Times New Roman"/>
                <a:cs typeface="Times New Roman"/>
                <a:sym typeface="Times New Roman"/>
              </a:rPr>
            </a:br>
            <a:r>
              <a:rPr b="0" lang="ru-RU" sz="2800">
                <a:latin typeface="Times New Roman"/>
                <a:ea typeface="Times New Roman"/>
                <a:cs typeface="Times New Roman"/>
                <a:sym typeface="Times New Roman"/>
              </a:rPr>
              <a:t>5)Завершающий контроль</a:t>
            </a:r>
            <a:br>
              <a:rPr b="0" lang="ru-RU" sz="2800">
                <a:latin typeface="Times New Roman"/>
                <a:ea typeface="Times New Roman"/>
                <a:cs typeface="Times New Roman"/>
                <a:sym typeface="Times New Roman"/>
              </a:rPr>
            </a:br>
            <a:r>
              <a:rPr b="0" lang="ru-RU" sz="2800">
                <a:latin typeface="Times New Roman"/>
                <a:ea typeface="Times New Roman"/>
                <a:cs typeface="Times New Roman"/>
                <a:sym typeface="Times New Roman"/>
              </a:rPr>
              <a:t>6)Рефлексия</a:t>
            </a:r>
            <a:br>
              <a:rPr b="0" lang="ru-RU" sz="2800">
                <a:latin typeface="Times New Roman"/>
                <a:ea typeface="Times New Roman"/>
                <a:cs typeface="Times New Roman"/>
                <a:sym typeface="Times New Roman"/>
              </a:rPr>
            </a:br>
            <a:r>
              <a:rPr b="0" lang="ru-RU" sz="2800">
                <a:latin typeface="Times New Roman"/>
                <a:ea typeface="Times New Roman"/>
                <a:cs typeface="Times New Roman"/>
                <a:sym typeface="Times New Roman"/>
              </a:rPr>
              <a:t>7)Домашнее задание</a:t>
            </a:r>
            <a:endParaRPr b="0" sz="2800">
              <a:latin typeface="Times New Roman"/>
              <a:ea typeface="Times New Roman"/>
              <a:cs typeface="Times New Roman"/>
              <a:sym typeface="Times New Roman"/>
            </a:endParaRPr>
          </a:p>
        </p:txBody>
      </p:sp>
      <p:sp>
        <p:nvSpPr>
          <p:cNvPr id="133" name="Google Shape;133;p21"/>
          <p:cNvSpPr txBox="1"/>
          <p:nvPr/>
        </p:nvSpPr>
        <p:spPr>
          <a:xfrm>
            <a:off x="2619375" y="128270"/>
            <a:ext cx="5353050" cy="18148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ru-RU" sz="2800">
                <a:solidFill>
                  <a:srgbClr val="C00000"/>
                </a:solidFill>
                <a:latin typeface="Times New Roman"/>
                <a:ea typeface="Times New Roman"/>
                <a:cs typeface="Times New Roman"/>
                <a:sym typeface="Times New Roman"/>
              </a:rPr>
              <a:t>"Восточнославянские племена в VIII-IX вв. Религия восточных славян"</a:t>
            </a:r>
            <a:br>
              <a:rPr lang="ru-RU" sz="2800">
                <a:solidFill>
                  <a:schemeClr val="dk1"/>
                </a:solidFill>
                <a:latin typeface="Times New Roman"/>
                <a:ea typeface="Times New Roman"/>
                <a:cs typeface="Times New Roman"/>
                <a:sym typeface="Times New Roman"/>
              </a:rPr>
            </a:br>
            <a:endParaRPr sz="2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647700" y="25844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3110"/>
              <a:buFont typeface="Times New Roman"/>
              <a:buNone/>
            </a:pPr>
            <a:r>
              <a:rPr b="0" lang="ru-RU" sz="3110">
                <a:solidFill>
                  <a:srgbClr val="C00000"/>
                </a:solidFill>
                <a:latin typeface="Times New Roman"/>
                <a:ea typeface="Times New Roman"/>
                <a:cs typeface="Times New Roman"/>
                <a:sym typeface="Times New Roman"/>
              </a:rPr>
              <a:t>"Правление Ярослава Мудрого"</a:t>
            </a:r>
            <a:br>
              <a:rPr b="0" lang="ru-RU" sz="3110">
                <a:solidFill>
                  <a:srgbClr val="C00000"/>
                </a:solidFill>
                <a:latin typeface="Times New Roman"/>
                <a:ea typeface="Times New Roman"/>
                <a:cs typeface="Times New Roman"/>
                <a:sym typeface="Times New Roman"/>
              </a:rPr>
            </a:br>
            <a:r>
              <a:rPr b="0" lang="ru-RU" sz="3110">
                <a:solidFill>
                  <a:srgbClr val="C00000"/>
                </a:solidFill>
                <a:latin typeface="Times New Roman"/>
                <a:ea typeface="Times New Roman"/>
                <a:cs typeface="Times New Roman"/>
                <a:sym typeface="Times New Roman"/>
              </a:rPr>
              <a:t>(Урок с элементами лабораторной работы)</a:t>
            </a:r>
            <a:endParaRPr b="0" sz="3110">
              <a:solidFill>
                <a:srgbClr val="C00000"/>
              </a:solidFill>
              <a:latin typeface="Times New Roman"/>
              <a:ea typeface="Times New Roman"/>
              <a:cs typeface="Times New Roman"/>
              <a:sym typeface="Times New Roman"/>
            </a:endParaRPr>
          </a:p>
        </p:txBody>
      </p:sp>
      <p:sp>
        <p:nvSpPr>
          <p:cNvPr id="139" name="Google Shape;139;p22"/>
          <p:cNvSpPr txBox="1"/>
          <p:nvPr/>
        </p:nvSpPr>
        <p:spPr>
          <a:xfrm>
            <a:off x="252095" y="1766570"/>
            <a:ext cx="6191250" cy="41541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chemeClr val="dk1"/>
                </a:solidFill>
                <a:latin typeface="Times New Roman"/>
                <a:ea typeface="Times New Roman"/>
                <a:cs typeface="Times New Roman"/>
                <a:sym typeface="Times New Roman"/>
              </a:rPr>
              <a:t>Этапы урока:</a:t>
            </a:r>
            <a:endParaRPr b="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0)Мотивационная беседа.Постановка дидактической цели</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1)Входной контроль</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2)Вторая усобица на Руси</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3)Правление Ярослава Мудрого</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4)Укрепление феодальных отношений</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5)Ярослав Мудрый</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6)Завершающий контроль</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7)Рефлексия</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ru-RU" sz="2400">
                <a:solidFill>
                  <a:schemeClr val="dk1"/>
                </a:solidFill>
                <a:latin typeface="Times New Roman"/>
                <a:ea typeface="Times New Roman"/>
                <a:cs typeface="Times New Roman"/>
                <a:sym typeface="Times New Roman"/>
              </a:rPr>
              <a:t>8)Домшнее задание</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342900" y="1172845"/>
            <a:ext cx="9830435" cy="433514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C00000"/>
              </a:buClr>
              <a:buSzPct val="100000"/>
              <a:buFont typeface="Times New Roman"/>
              <a:buNone/>
            </a:pPr>
            <a:r>
              <a:rPr b="0" lang="ru-RU" sz="2400">
                <a:solidFill>
                  <a:srgbClr val="C00000"/>
                </a:solidFill>
                <a:latin typeface="Times New Roman"/>
                <a:ea typeface="Times New Roman"/>
                <a:cs typeface="Times New Roman"/>
                <a:sym typeface="Times New Roman"/>
              </a:rPr>
              <a:t>                          </a:t>
            </a:r>
            <a:br>
              <a:rPr b="0" lang="ru-RU" sz="2400">
                <a:solidFill>
                  <a:schemeClr val="dk1"/>
                </a:solidFill>
                <a:latin typeface="Times New Roman"/>
                <a:ea typeface="Times New Roman"/>
                <a:cs typeface="Times New Roman"/>
                <a:sym typeface="Times New Roman"/>
              </a:rPr>
            </a:br>
            <a:r>
              <a:rPr b="0" lang="ru-RU" sz="2400">
                <a:solidFill>
                  <a:schemeClr val="dk1"/>
                </a:solidFill>
                <a:latin typeface="Times New Roman"/>
                <a:ea typeface="Times New Roman"/>
                <a:cs typeface="Times New Roman"/>
                <a:sym typeface="Times New Roman"/>
              </a:rPr>
              <a:t>Другой формой обучения, которая может развивать умение логично,доказательно отстаивать свою точку зрени является дикуссия.Дискуссия - это беседа, организуемя ведущим, когда у участников по какой-либо проблеме имеются разные точки зрения.Например:"Я голосую - я выбираю!"(об участии молодежи в выборах) и "Язык социальных сетей: неграмотность или новый язык общения?"</a:t>
            </a:r>
            <a:br>
              <a:rPr b="0" lang="ru-RU" sz="2400">
                <a:solidFill>
                  <a:schemeClr val="dk1"/>
                </a:solidFill>
                <a:latin typeface="Times New Roman"/>
                <a:ea typeface="Times New Roman"/>
                <a:cs typeface="Times New Roman"/>
                <a:sym typeface="Times New Roman"/>
              </a:rPr>
            </a:br>
            <a:br>
              <a:rPr b="0" lang="ru-RU" sz="2400">
                <a:solidFill>
                  <a:schemeClr val="dk1"/>
                </a:solidFill>
                <a:latin typeface="Times New Roman"/>
                <a:ea typeface="Times New Roman"/>
                <a:cs typeface="Times New Roman"/>
                <a:sym typeface="Times New Roman"/>
              </a:rPr>
            </a:br>
            <a:r>
              <a:rPr b="0" lang="ru-RU" sz="2400">
                <a:solidFill>
                  <a:schemeClr val="dk1"/>
                </a:solidFill>
                <a:latin typeface="Times New Roman"/>
                <a:ea typeface="Times New Roman"/>
                <a:cs typeface="Times New Roman"/>
                <a:sym typeface="Times New Roman"/>
              </a:rPr>
              <a:t>Учащиеся приходят к различным выводам, каждый доказывает свою позицию.Выигрывают в результате такой работы все: каждый принимает участие,"пропускает" через себя иную точку зрения и, в конце концов, соглашается с тем, что лишать жизни человека ни при каких условиях нельзя, т.к. это естественное право и оно дано каждому человеку от рождения.Элемент дискуссии необходимо включать на всех этапах урока, ведь искусство дискуссировать, отстаивать свою точку зрения, исходя из собственного опыта </a:t>
            </a:r>
            <a:endParaRPr b="0" sz="2400">
              <a:solidFill>
                <a:schemeClr val="dk1"/>
              </a:solidFill>
              <a:latin typeface="Times New Roman"/>
              <a:ea typeface="Times New Roman"/>
              <a:cs typeface="Times New Roman"/>
              <a:sym typeface="Times New Roman"/>
            </a:endParaRPr>
          </a:p>
        </p:txBody>
      </p:sp>
      <p:sp>
        <p:nvSpPr>
          <p:cNvPr id="145" name="Google Shape;145;p23"/>
          <p:cNvSpPr txBox="1"/>
          <p:nvPr/>
        </p:nvSpPr>
        <p:spPr>
          <a:xfrm>
            <a:off x="3538220" y="471170"/>
            <a:ext cx="4762500" cy="583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ru-RU" sz="3200">
                <a:solidFill>
                  <a:srgbClr val="C00000"/>
                </a:solidFill>
                <a:latin typeface="Times New Roman"/>
                <a:ea typeface="Times New Roman"/>
                <a:cs typeface="Times New Roman"/>
                <a:sym typeface="Times New Roman"/>
              </a:rPr>
              <a:t>Дискуссия</a:t>
            </a:r>
            <a:endParaRPr sz="32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474980" y="1330960"/>
            <a:ext cx="10506075" cy="339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Times New Roman"/>
              <a:buNone/>
            </a:pPr>
            <a:br>
              <a:rPr b="0" lang="ru-RU" sz="3200">
                <a:latin typeface="Times New Roman"/>
                <a:ea typeface="Times New Roman"/>
                <a:cs typeface="Times New Roman"/>
                <a:sym typeface="Times New Roman"/>
              </a:rPr>
            </a:br>
            <a:r>
              <a:rPr b="0" lang="ru-RU" sz="3200">
                <a:latin typeface="Times New Roman"/>
                <a:ea typeface="Times New Roman"/>
                <a:cs typeface="Times New Roman"/>
                <a:sym typeface="Times New Roman"/>
              </a:rPr>
              <a:t>На уроках истории и обществознания на этапе рефлексии и обобщения можно применять метод "Синквейна".Синквейн - это стихотворение,которое состоит из пяти строчек,написанное по определенным правилам. Синквейн,являясь простейшей стихотворной формой, тренирует способность искать и находить адекватные, точные и лаконичные слова для выражения своей мысли, позволяет в художественной орме воспроизвести содержание занятия.</a:t>
            </a:r>
            <a:endParaRPr b="0" sz="3200">
              <a:latin typeface="Times New Roman"/>
              <a:ea typeface="Times New Roman"/>
              <a:cs typeface="Times New Roman"/>
              <a:sym typeface="Times New Roman"/>
            </a:endParaRPr>
          </a:p>
        </p:txBody>
      </p:sp>
      <p:sp>
        <p:nvSpPr>
          <p:cNvPr id="151" name="Google Shape;151;p24"/>
          <p:cNvSpPr txBox="1"/>
          <p:nvPr/>
        </p:nvSpPr>
        <p:spPr>
          <a:xfrm>
            <a:off x="2710180" y="132080"/>
            <a:ext cx="6569075" cy="119888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ru-RU" sz="3600">
                <a:solidFill>
                  <a:srgbClr val="C00000"/>
                </a:solidFill>
                <a:latin typeface="Times New Roman"/>
                <a:ea typeface="Times New Roman"/>
                <a:cs typeface="Times New Roman"/>
                <a:sym typeface="Times New Roman"/>
              </a:rPr>
              <a:t>Написание синквейна и кластера</a:t>
            </a:r>
            <a:endParaRPr sz="3600">
              <a:solidFill>
                <a:srgbClr val="C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647700" y="258445"/>
            <a:ext cx="10772140" cy="49072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4400"/>
              <a:buFont typeface="Times New Roman"/>
              <a:buNone/>
            </a:pPr>
            <a:r>
              <a:rPr b="0" lang="ru-RU">
                <a:solidFill>
                  <a:srgbClr val="C00000"/>
                </a:solidFill>
                <a:latin typeface="Times New Roman"/>
                <a:ea typeface="Times New Roman"/>
                <a:cs typeface="Times New Roman"/>
                <a:sym typeface="Times New Roman"/>
              </a:rPr>
              <a:t>Примеры написания синквейна и кластеров:</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bqIT78Of1xE" id="161" name="Google Shape;161;p26"/>
          <p:cNvPicPr preferRelativeResize="0"/>
          <p:nvPr/>
        </p:nvPicPr>
        <p:blipFill rotWithShape="1">
          <a:blip r:embed="rId3">
            <a:alphaModFix/>
          </a:blip>
          <a:srcRect b="0" l="0" r="0" t="0"/>
          <a:stretch/>
        </p:blipFill>
        <p:spPr>
          <a:xfrm>
            <a:off x="0" y="0"/>
            <a:ext cx="12266929" cy="69938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u9SCuUvOZW4" id="166" name="Google Shape;166;p27"/>
          <p:cNvPicPr preferRelativeResize="0"/>
          <p:nvPr/>
        </p:nvPicPr>
        <p:blipFill rotWithShape="1">
          <a:blip r:embed="rId3">
            <a:alphaModFix/>
          </a:blip>
          <a:srcRect b="0" l="0" r="0" t="0"/>
          <a:stretch/>
        </p:blipFill>
        <p:spPr>
          <a:xfrm>
            <a:off x="0" y="0"/>
            <a:ext cx="12192000" cy="68586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647700" y="25844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t/>
            </a:r>
            <a:endParaRPr sz="2800"/>
          </a:p>
        </p:txBody>
      </p:sp>
      <p:pic>
        <p:nvPicPr>
          <p:cNvPr descr="W82acxoKqpo" id="172" name="Google Shape;172;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457200" y="792480"/>
            <a:ext cx="9981565" cy="471551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Times New Roman"/>
              <a:buNone/>
            </a:pPr>
            <a:r>
              <a:rPr b="0" lang="ru-RU" sz="2665">
                <a:latin typeface="Times New Roman"/>
                <a:ea typeface="Times New Roman"/>
                <a:cs typeface="Times New Roman"/>
                <a:sym typeface="Times New Roman"/>
              </a:rPr>
              <a:t>Такая форма познавательной активности как работа в группах эффективна в процессе организации любого типа урока и создает благоприятные условия для приобретения новых знаний, умений и навыков,их усвоения и обобщения,воспитания учащихся и эффективна при использовании на уроках всех типов.К благоприятным условиям следует отнести:продуктивность работы,т.к. коллективный разум способен решить многие проблемы быстрее и эффективнее;способность к диалогу,помощи и сотрудничеству;сплоченность;преобладание хорошего настроения:признание права иметь свое мнение каждым учеником.Общественное мнение,возникающее в группе,является стимулом в развитии познавательного интереса каждого ученика,т.к. коллектив оценивает участие каждого.Работа группы, ее внутреннее самоуправление позволяет развивать самооценку учеников.</a:t>
            </a:r>
            <a:endParaRPr b="0" sz="2665">
              <a:latin typeface="Times New Roman"/>
              <a:ea typeface="Times New Roman"/>
              <a:cs typeface="Times New Roman"/>
              <a:sym typeface="Times New Roman"/>
            </a:endParaRPr>
          </a:p>
        </p:txBody>
      </p:sp>
      <p:sp>
        <p:nvSpPr>
          <p:cNvPr id="178" name="Google Shape;178;p29"/>
          <p:cNvSpPr txBox="1"/>
          <p:nvPr/>
        </p:nvSpPr>
        <p:spPr>
          <a:xfrm>
            <a:off x="3233420" y="147320"/>
            <a:ext cx="5505450" cy="10763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ru-RU" sz="3200">
                <a:solidFill>
                  <a:srgbClr val="C00000"/>
                </a:solidFill>
                <a:latin typeface="Times New Roman"/>
                <a:ea typeface="Times New Roman"/>
                <a:cs typeface="Times New Roman"/>
                <a:sym typeface="Times New Roman"/>
              </a:rPr>
              <a:t>Работа в группах</a:t>
            </a:r>
            <a:br>
              <a:rPr lang="ru-RU" sz="3200">
                <a:solidFill>
                  <a:schemeClr val="dk1"/>
                </a:solidFill>
                <a:latin typeface="Times New Roman"/>
                <a:ea typeface="Times New Roman"/>
                <a:cs typeface="Times New Roman"/>
                <a:sym typeface="Times New Roman"/>
              </a:rPr>
            </a:br>
            <a:endParaRPr sz="32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399700" y="433550"/>
            <a:ext cx="9468000" cy="5181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2800"/>
              <a:buFont typeface="Times New Roman"/>
              <a:buNone/>
            </a:pPr>
            <a:r>
              <a:rPr b="0" lang="ru-RU" sz="2800">
                <a:solidFill>
                  <a:srgbClr val="C00000"/>
                </a:solidFill>
                <a:latin typeface="Times New Roman"/>
                <a:ea typeface="Times New Roman"/>
                <a:cs typeface="Times New Roman"/>
                <a:sym typeface="Times New Roman"/>
              </a:rPr>
              <a:t>В условиях внедрения ФГОС значимость общеучебных умений не вызывает никаких сомнений. Они - основа для самообразования, без них невозможно качественно освоить предметное содержание любого предмета. Это же относится и к информационно - коммуникативным умениям. Умение правильно воспринимать информацию, способность читать, понимать и использовать письменные тексты для размышления о них и для достижения своих целей необходимо для активной мыслительной деятельности учащихся, достижения личных и общественных целей, в первую очередь - для дальнейшего обучения и возможности участвовать в социальной жизни.</a:t>
            </a:r>
            <a:r>
              <a:rPr b="0" lang="ru-RU" sz="2800">
                <a:solidFill>
                  <a:srgbClr val="C00000"/>
                </a:solidFill>
                <a:latin typeface="Times New Roman"/>
                <a:ea typeface="Times New Roman"/>
                <a:cs typeface="Times New Roman"/>
                <a:sym typeface="Times New Roman"/>
              </a:rPr>
              <a:t> </a:t>
            </a:r>
            <a:endParaRPr b="0" sz="2800">
              <a:solidFill>
                <a:srgbClr val="C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3"/>
          <p:cNvPicPr preferRelativeResize="0"/>
          <p:nvPr>
            <p:ph idx="1" type="body"/>
          </p:nvPr>
        </p:nvPicPr>
        <p:blipFill rotWithShape="1">
          <a:blip r:embed="rId3">
            <a:alphaModFix/>
          </a:blip>
          <a:srcRect b="0" l="0" r="0" t="0"/>
          <a:stretch/>
        </p:blipFill>
        <p:spPr>
          <a:xfrm>
            <a:off x="8225790" y="293370"/>
            <a:ext cx="3635375" cy="3731260"/>
          </a:xfrm>
          <a:prstGeom prst="rect">
            <a:avLst/>
          </a:prstGeom>
          <a:noFill/>
          <a:ln>
            <a:noFill/>
          </a:ln>
        </p:spPr>
      </p:pic>
      <p:sp>
        <p:nvSpPr>
          <p:cNvPr id="90" name="Google Shape;90;p13"/>
          <p:cNvSpPr txBox="1"/>
          <p:nvPr/>
        </p:nvSpPr>
        <p:spPr>
          <a:xfrm>
            <a:off x="394970" y="604520"/>
            <a:ext cx="7000875" cy="50158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3200">
                <a:solidFill>
                  <a:srgbClr val="C00000"/>
                </a:solidFill>
                <a:latin typeface="Times New Roman"/>
                <a:ea typeface="Times New Roman"/>
                <a:cs typeface="Times New Roman"/>
                <a:sym typeface="Times New Roman"/>
              </a:rPr>
              <a:t>"Учитель всегда невольно стремится к тому, чтобы выбрать самый для себя удобный способ преподавания.Чем способ преподавания удобнее для учителя, тем он неудобнее для учеников.Только тот образ преподавания верен, которым довольны ученики.Будем же искать, и примерять только те способы обучения, которыми будут довольны ученики"</a:t>
            </a:r>
            <a:endParaRPr sz="3200">
              <a:solidFill>
                <a:srgbClr val="C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idx="1" type="body"/>
          </p:nvPr>
        </p:nvSpPr>
        <p:spPr>
          <a:xfrm>
            <a:off x="628650" y="805180"/>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ru-RU">
                <a:solidFill>
                  <a:schemeClr val="dk1"/>
                </a:solidFill>
                <a:latin typeface="Times New Roman"/>
                <a:ea typeface="Times New Roman"/>
                <a:cs typeface="Times New Roman"/>
                <a:sym typeface="Times New Roman"/>
              </a:rPr>
              <a:t> Федеральные государственные образовательные стандарты нового поколения, введение которых началось с начальной школы, ориентированы,в первую очередь, на внедрение компетентностного (деятельностного) подхода в образовательный процесс. Главное, что должен обеспечить на сегодняшний день учитель истории И обществознания - формирование различных видов предметной компетенции ученика: исследовательских,социально-мировоззренческих и информационно-коммуникативных; расширение инструментария познавательной деятельности.</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590550" y="640080"/>
            <a:ext cx="10515600" cy="400177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Times New Roman"/>
              <a:buNone/>
            </a:pPr>
            <a:r>
              <a:rPr b="0" lang="ru-RU" sz="2665">
                <a:latin typeface="Times New Roman"/>
                <a:ea typeface="Times New Roman"/>
                <a:cs typeface="Times New Roman"/>
                <a:sym typeface="Times New Roman"/>
              </a:rPr>
              <a:t> Успешность обучения по истории и обществознанию в большей степени, чем по другим школьным предметам, обусловлена сформированностью читательской грамотности. Ученики должны постепенно (от простого к сложному) овладеть приемами эффективного чтения - сложным процессом активного восприятия и критического осмысления информации с целью включения в собственный контекст. Формировать информационно - коммуникативные умения учащихся необходимо по частям, выделяя элементарные единицы - отдельные действия</a:t>
            </a:r>
            <a:br>
              <a:rPr b="0" lang="ru-RU" sz="2665">
                <a:latin typeface="Times New Roman"/>
                <a:ea typeface="Times New Roman"/>
                <a:cs typeface="Times New Roman"/>
                <a:sym typeface="Times New Roman"/>
              </a:rPr>
            </a:br>
            <a:r>
              <a:rPr b="0" lang="ru-RU" sz="2665">
                <a:latin typeface="Times New Roman"/>
                <a:ea typeface="Times New Roman"/>
                <a:cs typeface="Times New Roman"/>
                <a:sym typeface="Times New Roman"/>
              </a:rPr>
              <a:t>Это обеспечивает поэтапный характер формирования умений. Например,умение понять письменный текст можно разделить на такие микроумения: выделить главную мысль, определить смысл новых понятий, привести примеры и др.</a:t>
            </a:r>
            <a:endParaRPr b="0" sz="2665">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161925" y="210820"/>
            <a:ext cx="7400925" cy="541909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Times New Roman"/>
              <a:buNone/>
            </a:pPr>
            <a:r>
              <a:rPr b="0" lang="ru-RU" sz="2800">
                <a:latin typeface="Times New Roman"/>
                <a:ea typeface="Times New Roman"/>
                <a:cs typeface="Times New Roman"/>
                <a:sym typeface="Times New Roman"/>
              </a:rPr>
              <a:t>Одно из важнейших условий формирования умений - индивидуальная и совместная деятельность учеников. Организация разнообразных взаимодействий позволяет каждому учащемуся занимать активную позицию при освоении умений. Совместная работа способствует целостному восприятию содержания, повышает эффективность восприятия. Поэтому учащиеся должны иметь возможность осваивать умение (микроумение) в паре, индивидуально и в группе (под руководством учителя).</a:t>
            </a:r>
            <a:endParaRPr b="0" sz="2800">
              <a:latin typeface="Times New Roman"/>
              <a:ea typeface="Times New Roman"/>
              <a:cs typeface="Times New Roman"/>
              <a:sym typeface="Times New Roman"/>
            </a:endParaRPr>
          </a:p>
        </p:txBody>
      </p:sp>
      <p:pic>
        <p:nvPicPr>
          <p:cNvPr descr="jJlz18xOONY" id="106" name="Google Shape;106;p16"/>
          <p:cNvPicPr preferRelativeResize="0"/>
          <p:nvPr/>
        </p:nvPicPr>
        <p:blipFill rotWithShape="1">
          <a:blip r:embed="rId3">
            <a:alphaModFix/>
          </a:blip>
          <a:srcRect b="0" l="0" r="0" t="0"/>
          <a:stretch/>
        </p:blipFill>
        <p:spPr>
          <a:xfrm>
            <a:off x="7369810" y="668655"/>
            <a:ext cx="4370070" cy="2955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247650" y="601345"/>
            <a:ext cx="9973310" cy="490728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Times New Roman"/>
              <a:buNone/>
            </a:pPr>
            <a:r>
              <a:rPr b="0" lang="ru-RU" sz="2665">
                <a:latin typeface="Times New Roman"/>
                <a:ea typeface="Times New Roman"/>
                <a:cs typeface="Times New Roman"/>
                <a:sym typeface="Times New Roman"/>
              </a:rPr>
              <a:t>В 7 — 9 классах резко увеличивается объем содержания и усложняется исторический материал,содержание курса обществознания, что должно нацеливать обучающихся на правильный отбор материала для запоминания,составление конспектов в разных видах(логические цепочки, таблицы,схемы,кластеры), умение работать с разными источниками информации, особенно с дополнительными(специальная литература, СМИ, Интернет-ресурсы)</a:t>
            </a:r>
            <a:br>
              <a:rPr b="0" lang="ru-RU" sz="2665">
                <a:latin typeface="Times New Roman"/>
                <a:ea typeface="Times New Roman"/>
                <a:cs typeface="Times New Roman"/>
                <a:sym typeface="Times New Roman"/>
              </a:rPr>
            </a:br>
            <a:br>
              <a:rPr b="0" lang="ru-RU" sz="2665">
                <a:latin typeface="Times New Roman"/>
                <a:ea typeface="Times New Roman"/>
                <a:cs typeface="Times New Roman"/>
                <a:sym typeface="Times New Roman"/>
              </a:rPr>
            </a:br>
            <a:r>
              <a:rPr b="0" lang="ru-RU" sz="2665">
                <a:latin typeface="Times New Roman"/>
                <a:ea typeface="Times New Roman"/>
                <a:cs typeface="Times New Roman"/>
                <a:sym typeface="Times New Roman"/>
              </a:rPr>
              <a:t>В 7 классе ученики уже имеют навыки составления опорных конспектов в виде схем(кластеров). Разбивка на кластеры - это педагогическая стратегия,которая помогает учащимся свободно и открыто думать по поводу какой-либо темы, качественно усваивать прочитанный материал. Это нелинейная форма мышления, которая используется для стимулирования учебной деятельности: ученики учатся выделять в тексте большие и малые смысловые единицы, находить между ними причинно-следственные связи.</a:t>
            </a:r>
            <a:endParaRPr b="0" sz="2665">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266700" y="335280"/>
            <a:ext cx="10173335" cy="494474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Times New Roman"/>
              <a:buNone/>
            </a:pPr>
            <a:r>
              <a:rPr b="0" lang="ru-RU" sz="2800">
                <a:latin typeface="Times New Roman"/>
                <a:ea typeface="Times New Roman"/>
                <a:cs typeface="Times New Roman"/>
                <a:sym typeface="Times New Roman"/>
              </a:rPr>
              <a:t>В старшей школе объем применяемых технологий может быть увеличен.На уроках истории и обществознания в старшем звене это позволяет наиболее практично задействовать большой объем материала, эффективно выполнять повторение.Должен доминировать деяельностный подход: старшеклассники должны овладевать приемами самостоятельной аналитико-синтетической работы, уметь систематизировать и классифицировать исторический и обществоведческий материал, определять и сравнивать характерные черты отдельных исторических периодов и общественных явлений, подтверждать обобщенные суждения и выводы конкретными примерами, соотносить ряды представленной информации между собой</a:t>
            </a:r>
            <a:endParaRPr b="0" sz="28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209550" y="78105"/>
            <a:ext cx="9857105" cy="53911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700"/>
              <a:buFont typeface="Times New Roman"/>
              <a:buNone/>
            </a:pPr>
            <a:r>
              <a:rPr b="0" lang="ru-RU" sz="2700">
                <a:latin typeface="Times New Roman"/>
                <a:ea typeface="Times New Roman"/>
                <a:cs typeface="Times New Roman"/>
                <a:sym typeface="Times New Roman"/>
              </a:rPr>
              <a:t>Образовательный стандарт предъявляет к подготовке выпускников требование уметь "участвовать в групповой исследовательской работе,определять ключевые моменты дискуссии, формулировать собственную позицию по обсуждаемым вопросам, использовать для ее аргументации исторические сведения, учитывать различные мнения и интегрировать идеи,представлять результаты индивидуальной и групповой историко-познавательной деятельности в формах конспекта,реферата,исторического сочинения,резюме,рецензии,исследовательского проекта,публичной презентации".Реализация этих требований невозможна без применения современных технологий личностно-ориентированного обучения</a:t>
            </a:r>
            <a:endParaRPr b="0" sz="27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190500" y="972185"/>
            <a:ext cx="9810750" cy="491363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Times New Roman"/>
              <a:buNone/>
            </a:pPr>
            <a:br>
              <a:rPr b="0" lang="ru-RU" sz="2665">
                <a:latin typeface="Times New Roman"/>
                <a:ea typeface="Times New Roman"/>
                <a:cs typeface="Times New Roman"/>
                <a:sym typeface="Times New Roman"/>
              </a:rPr>
            </a:br>
            <a:r>
              <a:rPr b="0" lang="ru-RU" sz="2665">
                <a:latin typeface="Times New Roman"/>
                <a:ea typeface="Times New Roman"/>
                <a:cs typeface="Times New Roman"/>
                <a:sym typeface="Times New Roman"/>
              </a:rPr>
              <a:t>Она основана на представлениях о том, что всякий урок должен способсотвовать как усвоению новой иформации, так и формированию умений и навыков обработки этой информации.Таким образом, логично использовать блоковую(модульную) организацию подачи материала, а именно: лекция(урок изучения нового материала), семинар, коллоквиум,зачёт(контрольные уроки,уроки учета и оценки знаний и умений).Модульная технология эффективна и интересна тем, что она позволяет удачно сочетать новые подходы к обучению и устоявшиеся методические рецепты традиционной системы.Неотъемлемой частью модульной технологии является рефлексия , как один из компонентов учебной деятельности школьников.Что реально повышает уровень понимания и осмысления изучаемого материала. Модульная технология позволяет варьировать темпы прохождения материала и его структуру, то есть строится в соответствии с индивидуальными особенностями усвоения исторических знаний.</a:t>
            </a:r>
            <a:endParaRPr b="0" sz="2665">
              <a:latin typeface="Times New Roman"/>
              <a:ea typeface="Times New Roman"/>
              <a:cs typeface="Times New Roman"/>
              <a:sym typeface="Times New Roman"/>
            </a:endParaRPr>
          </a:p>
        </p:txBody>
      </p:sp>
      <p:sp>
        <p:nvSpPr>
          <p:cNvPr id="127" name="Google Shape;127;p20"/>
          <p:cNvSpPr txBox="1"/>
          <p:nvPr/>
        </p:nvSpPr>
        <p:spPr>
          <a:xfrm>
            <a:off x="2762250" y="104775"/>
            <a:ext cx="4667250" cy="13220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ru-RU" sz="2800">
                <a:solidFill>
                  <a:srgbClr val="C00000"/>
                </a:solidFill>
                <a:latin typeface="Times New Roman"/>
                <a:ea typeface="Times New Roman"/>
                <a:cs typeface="Times New Roman"/>
                <a:sym typeface="Times New Roman"/>
              </a:rPr>
              <a:t>Методика модульной системы</a:t>
            </a:r>
            <a:endParaRPr sz="2400">
              <a:solidFill>
                <a:srgbClr val="C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rgbClr val="C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