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68" r:id="rId6"/>
    <p:sldId id="262" r:id="rId7"/>
    <p:sldId id="263" r:id="rId8"/>
    <p:sldId id="266" r:id="rId9"/>
    <p:sldId id="259" r:id="rId10"/>
    <p:sldId id="261" r:id="rId11"/>
    <p:sldId id="265" r:id="rId12"/>
    <p:sldId id="26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5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61706-8F7A-4F70-8978-379BEBD2FDF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BBF87-8FD3-419E-888F-1DE6497482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91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9B6AB0-58C1-4D49-8B4E-8C3BA95AF1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DFD1EFB-1A45-45FC-BA67-FEABB935E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3270225"/>
          </a:xfrm>
        </p:spPr>
        <p:txBody>
          <a:bodyPr>
            <a:noAutofit/>
          </a:bodyPr>
          <a:lstStyle/>
          <a:p>
            <a:r>
              <a:rPr lang="ru-RU" sz="9600" dirty="0" smtClean="0"/>
              <a:t>Мир математики</a:t>
            </a:r>
            <a:endParaRPr lang="ru-RU" sz="9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676456" cy="1824608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математики: Горохова Г.В.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5773906"/>
            <a:ext cx="2015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1 сентября 2023 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6053226"/>
            <a:ext cx="1912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МОУ СОШ №4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494988" y="5326448"/>
            <a:ext cx="1762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 «А» класс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301608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ЦИФЕРБЛАТ-КЛЮЧ</a:t>
            </a:r>
            <a:endParaRPr lang="ru-RU" sz="3600" dirty="0" smtClean="0"/>
          </a:p>
          <a:p>
            <a:pPr>
              <a:buNone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Прочти пословицу.</a:t>
            </a:r>
          </a:p>
          <a:p>
            <a:pPr>
              <a:buNone/>
            </a:pPr>
            <a:r>
              <a:rPr lang="ru-RU" dirty="0" smtClean="0"/>
              <a:t>12, 6, 1, 9</a:t>
            </a:r>
          </a:p>
          <a:p>
            <a:pPr>
              <a:buNone/>
            </a:pPr>
            <a:r>
              <a:rPr lang="ru-RU" dirty="0" smtClean="0"/>
              <a:t>    3, 2, 11, 8, 6, 10, 2</a:t>
            </a:r>
          </a:p>
          <a:p>
            <a:pPr>
              <a:buNone/>
            </a:pPr>
            <a:r>
              <a:rPr lang="ru-RU" dirty="0" smtClean="0"/>
              <a:t>          7, 9, 5, 8, 11, 4</a:t>
            </a:r>
          </a:p>
          <a:p>
            <a:endParaRPr lang="ru-RU" dirty="0"/>
          </a:p>
        </p:txBody>
      </p:sp>
      <p:pic>
        <p:nvPicPr>
          <p:cNvPr id="4" name="Рисунок 3" descr="https://fsd.multiurok.ru/html/2019/02/27/s_5c76798f5c1af/1101206_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052736"/>
            <a:ext cx="41044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3429000"/>
            <a:ext cx="39136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</a:p>
          <a:p>
            <a:r>
              <a:rPr lang="ru-RU" sz="3200" dirty="0" smtClean="0"/>
              <a:t>Дело мастера боится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228998"/>
          </a:xfrm>
        </p:spPr>
        <p:txBody>
          <a:bodyPr/>
          <a:lstStyle/>
          <a:p>
            <a:pPr algn="ctr"/>
            <a:r>
              <a:rPr lang="ru-RU" b="1" dirty="0" smtClean="0"/>
              <a:t>Задачи на вычисление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2565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Кузнец подковал тройку лошадей. Сколько подков пришлось ему сделать?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Я </a:t>
            </a:r>
            <a:r>
              <a:rPr lang="ru-RU" sz="2000" dirty="0" smtClean="0"/>
              <a:t>задумала пятизначное число, отняла от него единицу и получила четырехзначное. Какое число я задумала? </a:t>
            </a:r>
            <a:endParaRPr lang="ru-RU" sz="2000" dirty="0" smtClean="0"/>
          </a:p>
          <a:p>
            <a:pPr>
              <a:tabLst>
                <a:tab pos="814388" algn="l"/>
                <a:tab pos="2876550" algn="l"/>
              </a:tabLst>
            </a:pPr>
            <a:r>
              <a:rPr lang="ru-RU" sz="2000" dirty="0" smtClean="0"/>
              <a:t>Пять ворохов сена и семь ворохов сена свезли вместе. Сколько получилось ворохов сена? </a:t>
            </a:r>
          </a:p>
          <a:p>
            <a:r>
              <a:rPr lang="ru-RU" sz="2000" dirty="0" smtClean="0"/>
              <a:t>Сколько концов у трёх палок. А сколько у трёх с половиной палок? </a:t>
            </a:r>
          </a:p>
          <a:p>
            <a:r>
              <a:rPr lang="ru-RU" sz="2000" dirty="0" smtClean="0"/>
              <a:t>На </a:t>
            </a:r>
            <a:r>
              <a:rPr lang="ru-RU" sz="2000" dirty="0" smtClean="0"/>
              <a:t>одной руке 5 пальцев, на двух 10, а на 10 сколько? </a:t>
            </a:r>
            <a:endParaRPr lang="ru-RU" sz="2000" dirty="0" smtClean="0"/>
          </a:p>
          <a:p>
            <a:r>
              <a:rPr lang="ru-RU" sz="2000" dirty="0" smtClean="0"/>
              <a:t>Три </a:t>
            </a:r>
            <a:r>
              <a:rPr lang="ru-RU" sz="2000" dirty="0" smtClean="0"/>
              <a:t>плюс три умножить на три. Сколько будет?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663933"/>
            <a:ext cx="59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(12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79711" y="2387454"/>
            <a:ext cx="1091888" cy="367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(10000)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19021" y="3081154"/>
            <a:ext cx="880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(один)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689266" y="3501008"/>
            <a:ext cx="709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(6,8)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60833" y="3909611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(50)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91479" y="4309721"/>
            <a:ext cx="2504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(3+3*3=12, а не 18)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Включив свои знания, смекалку, сообразительность и чувство юмора, </a:t>
            </a:r>
            <a:br>
              <a:rPr lang="ru-RU" sz="2000" dirty="0" smtClean="0"/>
            </a:br>
            <a:r>
              <a:rPr lang="ru-RU" sz="2000" dirty="0" smtClean="0"/>
              <a:t>попытайтесь найти среднее арифметическое не  чисел, как на уроках, а тех </a:t>
            </a:r>
            <a:br>
              <a:rPr lang="ru-RU" sz="2000" dirty="0" smtClean="0"/>
            </a:br>
            <a:r>
              <a:rPr lang="ru-RU" sz="2000" dirty="0" smtClean="0"/>
              <a:t>предметов и существ, которые нас окружают.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4472782" cy="326813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 </a:t>
            </a:r>
            <a:r>
              <a:rPr lang="ru-RU" sz="1800" dirty="0" smtClean="0"/>
              <a:t>Портфеля и рюкзака – это</a:t>
            </a:r>
            <a:r>
              <a:rPr lang="ru-RU" sz="1800" dirty="0" smtClean="0"/>
              <a:t>…</a:t>
            </a:r>
            <a:endParaRPr lang="ru-RU" sz="1800" dirty="0" smtClean="0"/>
          </a:p>
          <a:p>
            <a:r>
              <a:rPr lang="ru-RU" sz="1800" dirty="0" smtClean="0"/>
              <a:t> Женщины и рыбы – это… </a:t>
            </a:r>
            <a:endParaRPr lang="ru-RU" sz="1800" dirty="0" smtClean="0"/>
          </a:p>
          <a:p>
            <a:r>
              <a:rPr lang="ru-RU" sz="1800" dirty="0" smtClean="0"/>
              <a:t> </a:t>
            </a:r>
            <a:r>
              <a:rPr lang="ru-RU" sz="1800" dirty="0" smtClean="0"/>
              <a:t>Мужчины и коня – это</a:t>
            </a:r>
            <a:r>
              <a:rPr lang="ru-RU" sz="1800" dirty="0" smtClean="0"/>
              <a:t>…</a:t>
            </a:r>
            <a:endParaRPr lang="ru-RU" sz="1800" dirty="0" smtClean="0"/>
          </a:p>
          <a:p>
            <a:r>
              <a:rPr lang="ru-RU" sz="1800" dirty="0" smtClean="0"/>
              <a:t> Носка и чулка – это</a:t>
            </a:r>
            <a:r>
              <a:rPr lang="ru-RU" sz="1800" dirty="0" smtClean="0"/>
              <a:t>…</a:t>
            </a:r>
            <a:endParaRPr lang="ru-RU" sz="1800" dirty="0" smtClean="0"/>
          </a:p>
          <a:p>
            <a:r>
              <a:rPr lang="ru-RU" sz="1800" dirty="0" smtClean="0"/>
              <a:t> Кола и пятёрки – это</a:t>
            </a:r>
            <a:r>
              <a:rPr lang="ru-RU" sz="1800" dirty="0" smtClean="0"/>
              <a:t>…</a:t>
            </a:r>
            <a:endParaRPr lang="ru-RU" sz="1800" dirty="0" smtClean="0"/>
          </a:p>
          <a:p>
            <a:r>
              <a:rPr lang="ru-RU" sz="1800" dirty="0" smtClean="0"/>
              <a:t> Ежа и змеи – это</a:t>
            </a:r>
            <a:r>
              <a:rPr lang="ru-RU" sz="1800" dirty="0" smtClean="0"/>
              <a:t>…</a:t>
            </a:r>
            <a:endParaRPr lang="ru-RU" sz="1800" dirty="0" smtClean="0"/>
          </a:p>
          <a:p>
            <a:r>
              <a:rPr lang="ru-RU" sz="1800" dirty="0" smtClean="0"/>
              <a:t> Яблока и персика – это</a:t>
            </a:r>
            <a:r>
              <a:rPr lang="ru-RU" sz="1800" dirty="0" smtClean="0"/>
              <a:t>…</a:t>
            </a:r>
            <a:endParaRPr lang="ru-RU" sz="1800" dirty="0" smtClean="0"/>
          </a:p>
          <a:p>
            <a:endParaRPr lang="ru-RU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4419182" y="1657251"/>
            <a:ext cx="468932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 </a:t>
            </a:r>
            <a:r>
              <a:rPr lang="ru-RU" b="1" dirty="0">
                <a:solidFill>
                  <a:srgbClr val="000000"/>
                </a:solidFill>
              </a:rPr>
              <a:t>Велосипеда и мотоцикла – это</a:t>
            </a:r>
            <a:r>
              <a:rPr lang="ru-RU" b="1" dirty="0" smtClean="0">
                <a:solidFill>
                  <a:srgbClr val="000000"/>
                </a:solidFill>
              </a:rPr>
              <a:t>…</a:t>
            </a:r>
            <a:endParaRPr lang="ru-RU" b="1" dirty="0">
              <a:solidFill>
                <a:srgbClr val="000000"/>
              </a:solidFill>
            </a:endParaRPr>
          </a:p>
          <a:p>
            <a:pPr marL="342900" lvl="0" indent="-342900">
              <a:spcBef>
                <a:spcPts val="800"/>
              </a:spcBef>
            </a:pPr>
            <a:r>
              <a:rPr lang="ru-RU" b="1" dirty="0">
                <a:solidFill>
                  <a:srgbClr val="000000"/>
                </a:solidFill>
              </a:rPr>
              <a:t> Трамвая и поезда – это</a:t>
            </a:r>
            <a:r>
              <a:rPr lang="ru-RU" b="1" dirty="0" smtClean="0">
                <a:solidFill>
                  <a:srgbClr val="000000"/>
                </a:solidFill>
              </a:rPr>
              <a:t>…</a:t>
            </a:r>
            <a:endParaRPr lang="ru-RU" b="1" dirty="0">
              <a:solidFill>
                <a:srgbClr val="000000"/>
              </a:solidFill>
            </a:endParaRPr>
          </a:p>
          <a:p>
            <a:pPr marL="342900" lvl="0" indent="-342900">
              <a:spcBef>
                <a:spcPts val="800"/>
              </a:spcBef>
              <a:tabLst>
                <a:tab pos="4486275" algn="l"/>
              </a:tabLst>
            </a:pPr>
            <a:r>
              <a:rPr lang="ru-RU" b="1" dirty="0">
                <a:solidFill>
                  <a:srgbClr val="000000"/>
                </a:solidFill>
              </a:rPr>
              <a:t> Апельсина и лимона – это</a:t>
            </a:r>
            <a:r>
              <a:rPr lang="ru-RU" b="1" dirty="0" smtClean="0">
                <a:solidFill>
                  <a:srgbClr val="000000"/>
                </a:solidFill>
              </a:rPr>
              <a:t>…</a:t>
            </a:r>
            <a:endParaRPr lang="ru-RU" b="1" dirty="0">
              <a:solidFill>
                <a:srgbClr val="000000"/>
              </a:solidFill>
            </a:endParaRPr>
          </a:p>
          <a:p>
            <a:pPr marL="342900" lvl="0" indent="-342900">
              <a:spcBef>
                <a:spcPts val="800"/>
              </a:spcBef>
            </a:pPr>
            <a:r>
              <a:rPr lang="ru-RU" b="1" dirty="0">
                <a:solidFill>
                  <a:srgbClr val="000000"/>
                </a:solidFill>
              </a:rPr>
              <a:t> Грейпфрута и апельсина – это</a:t>
            </a:r>
            <a:r>
              <a:rPr lang="ru-RU" b="1" dirty="0" smtClean="0">
                <a:solidFill>
                  <a:srgbClr val="000000"/>
                </a:solidFill>
              </a:rPr>
              <a:t>…</a:t>
            </a:r>
            <a:endParaRPr lang="ru-RU" b="1" dirty="0">
              <a:solidFill>
                <a:srgbClr val="000000"/>
              </a:solidFill>
            </a:endParaRPr>
          </a:p>
          <a:p>
            <a:pPr marL="342900" lvl="0" indent="-342900">
              <a:spcBef>
                <a:spcPts val="800"/>
              </a:spcBef>
            </a:pPr>
            <a:r>
              <a:rPr lang="ru-RU" b="1" dirty="0">
                <a:solidFill>
                  <a:srgbClr val="000000"/>
                </a:solidFill>
              </a:rPr>
              <a:t> Туфельки и сапога – это</a:t>
            </a:r>
            <a:r>
              <a:rPr lang="ru-RU" b="1" dirty="0" smtClean="0">
                <a:solidFill>
                  <a:srgbClr val="000000"/>
                </a:solidFill>
              </a:rPr>
              <a:t>…</a:t>
            </a:r>
            <a:endParaRPr lang="ru-RU" b="1" dirty="0">
              <a:solidFill>
                <a:srgbClr val="000000"/>
              </a:solidFill>
            </a:endParaRPr>
          </a:p>
          <a:p>
            <a:pPr marL="342900" lvl="0" indent="-342900">
              <a:spcBef>
                <a:spcPts val="800"/>
              </a:spcBef>
            </a:pPr>
            <a:r>
              <a:rPr lang="ru-RU" b="1" dirty="0">
                <a:solidFill>
                  <a:srgbClr val="000000"/>
                </a:solidFill>
              </a:rPr>
              <a:t> Пианино и баяна – это</a:t>
            </a:r>
            <a:r>
              <a:rPr lang="ru-RU" b="1" dirty="0" smtClean="0">
                <a:solidFill>
                  <a:srgbClr val="000000"/>
                </a:solidFill>
              </a:rPr>
              <a:t>…</a:t>
            </a:r>
            <a:endParaRPr lang="ru-RU" b="1" dirty="0">
              <a:solidFill>
                <a:srgbClr val="000000"/>
              </a:solidFill>
            </a:endParaRPr>
          </a:p>
          <a:p>
            <a:pPr marL="342900" lvl="0" indent="-342900">
              <a:spcBef>
                <a:spcPts val="800"/>
              </a:spcBef>
            </a:pPr>
            <a:r>
              <a:rPr lang="ru-RU" b="1" dirty="0">
                <a:solidFill>
                  <a:srgbClr val="000000"/>
                </a:solidFill>
              </a:rPr>
              <a:t> Холодильника и вентилятора – это</a:t>
            </a:r>
            <a:r>
              <a:rPr lang="ru-RU" b="1" dirty="0" smtClean="0">
                <a:solidFill>
                  <a:srgbClr val="000000"/>
                </a:solidFill>
              </a:rPr>
              <a:t>…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2812" y="1624001"/>
            <a:ext cx="958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(ранец)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1988840"/>
            <a:ext cx="1154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ts val="800"/>
              </a:spcBef>
            </a:pPr>
            <a:r>
              <a:rPr lang="ru-RU" b="1" dirty="0">
                <a:solidFill>
                  <a:srgbClr val="000000"/>
                </a:solidFill>
              </a:rPr>
              <a:t>(русалка)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2358172"/>
            <a:ext cx="115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(кентавр)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04805" y="27275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(гольф)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11159" y="3118835"/>
            <a:ext cx="115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(тройка)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61102" y="3510957"/>
            <a:ext cx="284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(колючая проволока)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388028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(нектарин)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956376" y="1628800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(мопед)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98511" y="2023346"/>
            <a:ext cx="1432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(электричка)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578893" y="2411483"/>
            <a:ext cx="1385595" cy="44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(грейпфрут)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922242" y="2777932"/>
            <a:ext cx="1114254" cy="45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(помело)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311300" y="3158221"/>
            <a:ext cx="1152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(ботинок)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3546471"/>
            <a:ext cx="1375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(аккордеон)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47033" y="4293096"/>
            <a:ext cx="1725167" cy="401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(кондиционер)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511" y="4462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dirty="0" smtClean="0"/>
              <a:t>В конце урока подсчитать количество жетонов у </a:t>
            </a:r>
            <a:r>
              <a:rPr lang="ru-RU" sz="3100" dirty="0" smtClean="0"/>
              <a:t>каждого ученика </a:t>
            </a:r>
            <a:r>
              <a:rPr lang="ru-RU" sz="3100" dirty="0" smtClean="0"/>
              <a:t>и выставить оценки. Конечно, это необычный урок и неудовлетворительных оценок быть не должно. Итоги игры подводятся сразу после её окончания. Активным и успешным обучающимся выставляются отличные и хорошие оценки в журнал. На этом уроке плохих оценок не бывает и обучающихся надо поощрить только оценками “4” и “5”</a:t>
            </a:r>
            <a:endParaRPr lang="ru-RU" sz="31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3579849"/>
          </a:xfrm>
        </p:spPr>
        <p:txBody>
          <a:bodyPr>
            <a:normAutofit fontScale="92500"/>
          </a:bodyPr>
          <a:lstStyle/>
          <a:p>
            <a:r>
              <a:rPr lang="ru-RU" sz="3600" dirty="0" smtClean="0">
                <a:cs typeface="Aparajita" pitchFamily="34" charset="0"/>
              </a:rPr>
              <a:t>Математика - </a:t>
            </a:r>
            <a:r>
              <a:rPr lang="ru-RU" sz="3600" dirty="0" smtClean="0"/>
              <a:t>самая </a:t>
            </a:r>
            <a:r>
              <a:rPr lang="ru-RU" sz="3600" dirty="0" smtClean="0"/>
              <a:t>древняя из наук,</a:t>
            </a:r>
          </a:p>
          <a:p>
            <a:pPr>
              <a:buNone/>
            </a:pPr>
            <a:r>
              <a:rPr lang="ru-RU" sz="3600" dirty="0" smtClean="0"/>
              <a:t>она </a:t>
            </a:r>
            <a:r>
              <a:rPr lang="ru-RU" sz="3600" dirty="0" smtClean="0"/>
              <a:t>была и остаётся </a:t>
            </a:r>
            <a:r>
              <a:rPr lang="ru-RU" sz="3600" dirty="0" smtClean="0"/>
              <a:t>необходимо людям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Слово «математика» греческого происхождения.</a:t>
            </a:r>
          </a:p>
          <a:p>
            <a:pPr>
              <a:buNone/>
            </a:pPr>
            <a:r>
              <a:rPr lang="ru-RU" sz="3600" dirty="0" smtClean="0"/>
              <a:t>Оно означает»наука», « размышления»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40"/>
            <a:ext cx="8291264" cy="5069160"/>
          </a:xfrm>
        </p:spPr>
        <p:txBody>
          <a:bodyPr>
            <a:normAutofit fontScale="85000" lnSpcReduction="10000"/>
          </a:bodyPr>
          <a:lstStyle/>
          <a:p>
            <a:r>
              <a:rPr lang="ru-RU" sz="3300" dirty="0" smtClean="0"/>
              <a:t>Каждый день на уроках математики вы узнаете о свойствах чисел и фигур, решаете задачи, а возвратившись домой, повторяете изученный материал и делаете домашнее задание. Как и физзарядкой, математикой нужно заниматься постоянно; не только руки, ноги, тело, но и мозг человека требует постоянной тренировки. Недаром говорят, что математика - это гимнастика для ума.</a:t>
            </a:r>
          </a:p>
          <a:p>
            <a:r>
              <a:rPr lang="ru-RU" sz="3300" dirty="0" smtClean="0"/>
              <a:t>В результате тренировок ум человека становится более острым, а сам человек любознательным, смекалистым, сообразительным.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4320480"/>
          </a:xfrm>
        </p:spPr>
        <p:txBody>
          <a:bodyPr>
            <a:noAutofit/>
          </a:bodyPr>
          <a:lstStyle/>
          <a:p>
            <a:pPr indent="0" algn="ctr"/>
            <a:r>
              <a:rPr lang="ru-RU" sz="5400" dirty="0" smtClean="0"/>
              <a:t>Сегодня </a:t>
            </a:r>
            <a:r>
              <a:rPr lang="ru-RU" sz="5400" dirty="0" smtClean="0"/>
              <a:t>нам предстоит </a:t>
            </a:r>
            <a:r>
              <a:rPr lang="ru-RU" sz="5400" dirty="0" smtClean="0"/>
              <a:t>немного </a:t>
            </a:r>
            <a:r>
              <a:rPr lang="ru-RU" sz="5400" dirty="0" smtClean="0"/>
              <a:t>потренировать свой ум</a:t>
            </a:r>
            <a:endParaRPr lang="ru-RU" sz="5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23468" y="116632"/>
            <a:ext cx="7520940" cy="3579849"/>
          </a:xfrm>
        </p:spPr>
        <p:txBody>
          <a:bodyPr>
            <a:noAutofit/>
          </a:bodyPr>
          <a:lstStyle/>
          <a:p>
            <a:r>
              <a:rPr lang="ru-RU" sz="2400" dirty="0" smtClean="0"/>
              <a:t>Цели и задачи: </a:t>
            </a:r>
          </a:p>
          <a:p>
            <a:r>
              <a:rPr lang="ru-RU" sz="2400" dirty="0" smtClean="0"/>
              <a:t>развитие интереса к математике;</a:t>
            </a:r>
          </a:p>
          <a:p>
            <a:r>
              <a:rPr lang="ru-RU" sz="2400" dirty="0" smtClean="0"/>
              <a:t>развитие логического мышления, быстроты реакции, внимания;</a:t>
            </a:r>
          </a:p>
          <a:p>
            <a:r>
              <a:rPr lang="ru-RU" sz="2400" dirty="0" smtClean="0"/>
              <a:t>восприятие математики через мир рисунков, пословиц и поговорок.</a:t>
            </a:r>
          </a:p>
          <a:p>
            <a:endParaRPr lang="ru-RU" sz="2400" dirty="0" smtClean="0"/>
          </a:p>
          <a:p>
            <a:r>
              <a:rPr lang="ru-RU" sz="2400" dirty="0" smtClean="0"/>
              <a:t>За каждый правильный ответ участник получает</a:t>
            </a:r>
          </a:p>
          <a:p>
            <a:pPr>
              <a:buNone/>
            </a:pPr>
            <a:r>
              <a:rPr lang="ru-RU" sz="2400" dirty="0" smtClean="0"/>
              <a:t> жетон. победитель тот, кто больше получит жетонов.</a:t>
            </a:r>
          </a:p>
          <a:p>
            <a:r>
              <a:rPr lang="ru-RU" sz="2400" dirty="0" smtClean="0"/>
              <a:t>           (их необходимо подготовить заранее)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19256" cy="1440160"/>
          </a:xfrm>
        </p:spPr>
        <p:txBody>
          <a:bodyPr/>
          <a:lstStyle/>
          <a:p>
            <a:pPr algn="ctr"/>
            <a:r>
              <a:rPr lang="ru-RU" sz="3200" b="1" dirty="0" smtClean="0"/>
              <a:t>Шуточные вопросы.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7260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Сколько хвостов у семи котов? </a:t>
            </a:r>
          </a:p>
          <a:p>
            <a:pPr lvl="0"/>
            <a:r>
              <a:rPr lang="ru-RU" dirty="0" smtClean="0"/>
              <a:t>Сколько носов у двух псов? </a:t>
            </a:r>
          </a:p>
          <a:p>
            <a:pPr lvl="0"/>
            <a:r>
              <a:rPr lang="ru-RU" dirty="0" smtClean="0"/>
              <a:t>Сколько пальчиков на руках у четырёх мальчиков? </a:t>
            </a:r>
          </a:p>
          <a:p>
            <a:pPr lvl="0"/>
            <a:r>
              <a:rPr lang="ru-RU" dirty="0" smtClean="0"/>
              <a:t>Сколько ушей у пяти малышей? </a:t>
            </a:r>
          </a:p>
          <a:p>
            <a:pPr lvl="0"/>
            <a:r>
              <a:rPr lang="ru-RU" dirty="0" smtClean="0"/>
              <a:t>Сколько ушек у трёх старушек? </a:t>
            </a:r>
          </a:p>
          <a:p>
            <a:pPr lvl="0"/>
            <a:r>
              <a:rPr lang="ru-RU" dirty="0" smtClean="0"/>
              <a:t>Сколько у десяти ослов ушей и хвостов? </a:t>
            </a:r>
          </a:p>
          <a:p>
            <a:pPr lvl="0"/>
            <a:r>
              <a:rPr lang="ru-RU" dirty="0" smtClean="0"/>
              <a:t>На одной ноге страус весит 60 кг. Сколько килограммов он весит на двух ногах? </a:t>
            </a:r>
          </a:p>
          <a:p>
            <a:r>
              <a:rPr lang="ru-RU" dirty="0" smtClean="0"/>
              <a:t>Тройка лошадей пробежала 30 км. Сколько километров пробежала каждая лошадь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В </a:t>
            </a:r>
            <a:r>
              <a:rPr lang="ru-RU" dirty="0" smtClean="0"/>
              <a:t>12 часов ночи идёт дождь. Можно ли утверждать, что через 48 часов будет светить солнце? Почему? </a:t>
            </a:r>
          </a:p>
          <a:p>
            <a:pPr lvl="0"/>
            <a:r>
              <a:rPr lang="ru-RU" dirty="0" smtClean="0"/>
              <a:t>Что тяжелее : килограмм сена или килограмм железа?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664938"/>
            <a:ext cx="45397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7910" y="1024978"/>
            <a:ext cx="45397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1349056"/>
            <a:ext cx="720080" cy="594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(40)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4751" y="1700808"/>
            <a:ext cx="5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</a:t>
            </a:r>
            <a:r>
              <a:rPr lang="ru-RU" dirty="0" smtClean="0"/>
              <a:t>10)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205155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(6)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39952" y="2411596"/>
            <a:ext cx="5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(30 = 20 ушей + 10 хвостов)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0352" y="2742148"/>
            <a:ext cx="838691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(60 кг)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3429000"/>
            <a:ext cx="103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(30км)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3768" y="4049314"/>
            <a:ext cx="4680512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(Нет, так как через 2 суток будет вновь ночь)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436096" y="4365104"/>
            <a:ext cx="1995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i="1" dirty="0"/>
              <a:t>(Одинаковый вес</a:t>
            </a:r>
            <a:r>
              <a:rPr lang="ru-RU" i="1" dirty="0" smtClean="0"/>
              <a:t>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5632"/>
            <a:ext cx="8435280" cy="1836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«Числа в народных пословицах и поговорках».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3484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1</a:t>
            </a:r>
            <a:r>
              <a:rPr lang="ru-RU" dirty="0" smtClean="0"/>
              <a:t>. Один за всех – все за одного. </a:t>
            </a:r>
          </a:p>
          <a:p>
            <a:r>
              <a:rPr lang="ru-RU" dirty="0" smtClean="0"/>
              <a:t>2. Не имей сто рублей, а имей сто друзей. </a:t>
            </a:r>
          </a:p>
          <a:p>
            <a:r>
              <a:rPr lang="ru-RU" dirty="0" smtClean="0"/>
              <a:t>3. Семь раз примерь – один раз отрежь. </a:t>
            </a:r>
          </a:p>
          <a:p>
            <a:r>
              <a:rPr lang="ru-RU" dirty="0" smtClean="0"/>
              <a:t>4. За двумя зайцами погонишься – ни одного не поймаешь. </a:t>
            </a:r>
          </a:p>
          <a:p>
            <a:r>
              <a:rPr lang="ru-RU" dirty="0" smtClean="0"/>
              <a:t>5. Ум – хорошо, а два – лучше. </a:t>
            </a:r>
          </a:p>
          <a:p>
            <a:r>
              <a:rPr lang="ru-RU" dirty="0" smtClean="0"/>
              <a:t>6. Семь братьев: годами равные, именами разные. </a:t>
            </a:r>
          </a:p>
          <a:p>
            <a:r>
              <a:rPr lang="ru-RU" dirty="0" smtClean="0"/>
              <a:t>(дни недели) </a:t>
            </a:r>
          </a:p>
          <a:p>
            <a:r>
              <a:rPr lang="ru-RU" dirty="0" smtClean="0"/>
              <a:t>7. Пять чуланов – одна дверь. (перчатки) </a:t>
            </a:r>
          </a:p>
          <a:p>
            <a:r>
              <a:rPr lang="ru-RU" dirty="0" smtClean="0"/>
              <a:t>8. Один говорит, два глядят, два слушают. (язык, глаза, уши) </a:t>
            </a:r>
          </a:p>
          <a:p>
            <a:r>
              <a:rPr lang="ru-RU" dirty="0" smtClean="0"/>
              <a:t>9. Герой умирает один раз, а трус – тысячу раз.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8761" y="1043539"/>
            <a:ext cx="7841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Назвать пословицы и поговорки в которых присутствуют </a:t>
            </a:r>
            <a:r>
              <a:rPr lang="ru-RU" sz="2000" dirty="0" smtClean="0"/>
              <a:t>числа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1556792"/>
            <a:ext cx="2880320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800"/>
              </a:spcBef>
            </a:pPr>
            <a:r>
              <a:rPr lang="ru-RU" sz="1600" b="1" dirty="0">
                <a:solidFill>
                  <a:srgbClr val="000000"/>
                </a:solidFill>
              </a:rPr>
              <a:t>10. Одна книга тысячи людей учит. </a:t>
            </a:r>
          </a:p>
          <a:p>
            <a:pPr marL="342900" lvl="0" indent="-342900">
              <a:spcBef>
                <a:spcPts val="800"/>
              </a:spcBef>
            </a:pPr>
            <a:r>
              <a:rPr lang="ru-RU" sz="1600" b="1" dirty="0">
                <a:solidFill>
                  <a:srgbClr val="000000"/>
                </a:solidFill>
              </a:rPr>
              <a:t>11. Старый друг лучше новых двух.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Составь слова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sz="2000" dirty="0" smtClean="0"/>
              <a:t>Составьте новые слова из слова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/>
              <a:t>Математика</a:t>
            </a:r>
            <a:endParaRPr lang="ru-RU" sz="4800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5400" dirty="0" smtClean="0"/>
              <a:t>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23528"/>
            <a:ext cx="8820472" cy="3672408"/>
          </a:xfrm>
        </p:spPr>
        <p:txBody>
          <a:bodyPr/>
          <a:lstStyle/>
          <a:p>
            <a:pPr algn="ctr"/>
            <a:r>
              <a:rPr lang="ru-RU" sz="4800" dirty="0" smtClean="0"/>
              <a:t>Слон</a:t>
            </a:r>
            <a:endParaRPr lang="ru-RU" sz="4800" dirty="0"/>
          </a:p>
        </p:txBody>
      </p:sp>
      <p:pic>
        <p:nvPicPr>
          <p:cNvPr id="5" name="Содержимое 4" descr="https://fhd.multiurok.ru/d/5/2/d5221af246005abbae475372e9a9497d5c1c0154/viktorina-po-matiematikie-dlia-5-klassov-zanimatie_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1720" y="2276872"/>
            <a:ext cx="4997980" cy="27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79512" y="931205"/>
            <a:ext cx="8784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Ребята, а вы знаете какое самое крупное наземное животное? Сейчас мы с вами узнаем, правда ли он такой большой и тяжелый. Для этого нам нужно посчитать его массу, рост, длину.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187</TotalTime>
  <Words>855</Words>
  <Application>Microsoft Office PowerPoint</Application>
  <PresentationFormat>Экран (4:3)</PresentationFormat>
  <Paragraphs>118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Мир математики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Шуточные вопросы.</vt:lpstr>
      <vt:lpstr> «Числа в народных пословицах и поговорках».  </vt:lpstr>
      <vt:lpstr>Составь слова</vt:lpstr>
      <vt:lpstr>Слон</vt:lpstr>
      <vt:lpstr>Презентация PowerPoint</vt:lpstr>
      <vt:lpstr>Задачи на вычисление</vt:lpstr>
      <vt:lpstr>Включив свои знания, смекалку, сообразительность и чувство юмора,  попытайтесь найти среднее арифметическое не  чисел, как на уроках, а тех  предметов и существ, которые нас окружают.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карусель</dc:title>
  <dc:creator>Admin</dc:creator>
  <cp:lastModifiedBy>uzer</cp:lastModifiedBy>
  <cp:revision>33</cp:revision>
  <dcterms:created xsi:type="dcterms:W3CDTF">2023-09-12T17:38:45Z</dcterms:created>
  <dcterms:modified xsi:type="dcterms:W3CDTF">2023-10-10T08:42:55Z</dcterms:modified>
</cp:coreProperties>
</file>