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5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1" autoAdjust="0"/>
    <p:restoredTop sz="94406" autoAdjust="0"/>
  </p:normalViewPr>
  <p:slideViewPr>
    <p:cSldViewPr>
      <p:cViewPr varScale="1">
        <p:scale>
          <a:sx n="106" d="100"/>
          <a:sy n="106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hyperlink" Target="&#1055;&#1088;&#1077;&#1079;&#1077;&#1085;&#1090;&#1072;&#1094;&#1080;&#1103;%20Microsoft%20Office%20PowerPoint%20(2).ppt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hyperlink" Target="&#1055;&#1088;&#1077;&#1079;&#1077;&#1085;&#1090;&#1072;&#1094;&#1080;&#1103;%20Microsoft%20Office%20PowerPoint%20(2).ppt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458200" cy="2133600"/>
          </a:xfrm>
        </p:spPr>
        <p:txBody>
          <a:bodyPr/>
          <a:lstStyle/>
          <a:p>
            <a:pPr algn="ctr"/>
            <a:r>
              <a:rPr lang="ru-RU" sz="8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Переливания</a:t>
            </a:r>
          </a:p>
          <a:p>
            <a:pPr algn="ctr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РЕШЕНИЕ:</a:t>
            </a:r>
          </a:p>
          <a:p>
            <a:r>
              <a:rPr lang="ru-RU" sz="2800" dirty="0" smtClean="0"/>
              <a:t>Эту задачу можно решать двумя способами: 1 способ состоит из таких операций: наливаем воду из крана в меньший сосуд, переливаем из меньшего сосуда в больший, выливаем воду в чайник из меньшего сосуда; 2 способ состоит из таких операций: наливаем воду из крана в больший сосуд, переливаем ее из большего сосуда в меньший, выливаем воду в чайник из большего сосуда.</a:t>
            </a:r>
          </a:p>
          <a:p>
            <a:r>
              <a:rPr lang="ru-RU" sz="2800" dirty="0" smtClean="0"/>
              <a:t>Надо попробовать оба способа и выбрать наиболее короткий.</a:t>
            </a:r>
          </a:p>
          <a:p>
            <a:r>
              <a:rPr lang="ru-RU" sz="2800" b="1" i="1" dirty="0" smtClean="0">
                <a:hlinkClick r:id="rId2" action="ppaction://hlinksldjump"/>
              </a:rPr>
              <a:t>1 способ:</a:t>
            </a:r>
            <a:endParaRPr lang="ru-RU" sz="28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" y="745466"/>
          <a:ext cx="8686801" cy="415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492"/>
                <a:gridCol w="4768861"/>
                <a:gridCol w="1497724"/>
                <a:gridCol w="1497724"/>
              </a:tblGrid>
              <a:tr h="89786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r>
                        <a:rPr lang="ru-RU" sz="1800" baseline="0" dirty="0" smtClean="0"/>
                        <a:t> опера-ции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Операция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Число литров</a:t>
                      </a:r>
                      <a:r>
                        <a:rPr lang="ru-RU" sz="1800" baseline="0" dirty="0" smtClean="0"/>
                        <a:t> в 4-литровом сосуде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Число литров</a:t>
                      </a:r>
                      <a:r>
                        <a:rPr lang="ru-RU" sz="1800" baseline="0" dirty="0" smtClean="0"/>
                        <a:t> в 7-литровом сосуде</a:t>
                      </a:r>
                      <a:endParaRPr lang="ru-RU" sz="1800" dirty="0" smtClean="0"/>
                    </a:p>
                  </a:txBody>
                  <a:tcPr/>
                </a:tc>
              </a:tr>
              <a:tr h="6479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Из крана в  4-литровый</a:t>
                      </a:r>
                      <a:r>
                        <a:rPr lang="ru-RU" sz="1800" baseline="0" dirty="0" smtClean="0"/>
                        <a:t> сосуд наливаем 4 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</a:tr>
              <a:tr h="6479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Выливаем из  4-литрового</a:t>
                      </a:r>
                      <a:r>
                        <a:rPr lang="ru-RU" sz="1800" baseline="0" dirty="0" smtClean="0"/>
                        <a:t> сосуда в </a:t>
                      </a:r>
                    </a:p>
                    <a:p>
                      <a:pPr algn="l"/>
                      <a:r>
                        <a:rPr lang="ru-RU" sz="1800" baseline="0" dirty="0" smtClean="0"/>
                        <a:t>7-литровый 4 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/>
                </a:tc>
              </a:tr>
              <a:tr h="6479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Из крана в  4-литровый</a:t>
                      </a:r>
                      <a:r>
                        <a:rPr lang="ru-RU" sz="1800" baseline="0" dirty="0" smtClean="0"/>
                        <a:t> сосуд наливаем 4 л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/>
                </a:tc>
              </a:tr>
              <a:tr h="6479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Из 4-литрового сосуда в 7-литровый выливаем  3л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</a:t>
                      </a:r>
                      <a:endParaRPr lang="ru-RU" sz="2000" b="1" dirty="0"/>
                    </a:p>
                  </a:txBody>
                  <a:tcPr/>
                </a:tc>
              </a:tr>
              <a:tr h="6479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Выливаем</a:t>
                      </a:r>
                      <a:r>
                        <a:rPr lang="ru-RU" sz="1800" baseline="0" dirty="0" smtClean="0"/>
                        <a:t> из</a:t>
                      </a:r>
                      <a:r>
                        <a:rPr lang="ru-RU" sz="1800" dirty="0" smtClean="0"/>
                        <a:t>  4-литрового</a:t>
                      </a:r>
                      <a:r>
                        <a:rPr lang="ru-RU" sz="1800" baseline="0" dirty="0" smtClean="0"/>
                        <a:t> сосуда в чайник 1л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304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1 способ:</a:t>
            </a:r>
            <a:endParaRPr lang="ru-RU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48006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Операции повторяются. Итого 1 способом можно выполнить требуемое за 10 переливаний.</a:t>
            </a:r>
          </a:p>
          <a:p>
            <a:r>
              <a:rPr lang="ru-RU" sz="2800" dirty="0" smtClean="0"/>
              <a:t>   </a:t>
            </a:r>
            <a:r>
              <a:rPr lang="ru-RU" sz="2800" b="1" i="1" dirty="0" smtClean="0">
                <a:hlinkClick r:id="rId2" action="ppaction://hlinksldjump"/>
              </a:rPr>
              <a:t>2 способ:</a:t>
            </a:r>
            <a:endParaRPr lang="ru-RU" sz="2800" b="1" i="1" dirty="0"/>
          </a:p>
        </p:txBody>
      </p:sp>
      <p:cxnSp>
        <p:nvCxnSpPr>
          <p:cNvPr id="7" name="Скругленная соединительная линия 6"/>
          <p:cNvCxnSpPr/>
          <p:nvPr/>
        </p:nvCxnSpPr>
        <p:spPr>
          <a:xfrm>
            <a:off x="7010400" y="1828800"/>
            <a:ext cx="838200" cy="6096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кругленная соединительная линия 7"/>
          <p:cNvCxnSpPr/>
          <p:nvPr/>
        </p:nvCxnSpPr>
        <p:spPr>
          <a:xfrm>
            <a:off x="6934200" y="3200400"/>
            <a:ext cx="838200" cy="6096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2 способ: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457201"/>
          <a:ext cx="8763001" cy="5665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584"/>
                <a:gridCol w="4810693"/>
                <a:gridCol w="1510862"/>
                <a:gridCol w="1510862"/>
              </a:tblGrid>
              <a:tr h="89630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r>
                        <a:rPr lang="ru-RU" sz="1800" baseline="0" dirty="0" smtClean="0"/>
                        <a:t> опера-ции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Операция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Число литров</a:t>
                      </a:r>
                      <a:r>
                        <a:rPr lang="ru-RU" sz="1800" baseline="0" dirty="0" smtClean="0"/>
                        <a:t> в 7-литровом сосуде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Число литров</a:t>
                      </a:r>
                      <a:r>
                        <a:rPr lang="ru-RU" sz="1800" baseline="0" dirty="0" smtClean="0"/>
                        <a:t> в 4-литровом сосуде</a:t>
                      </a:r>
                      <a:endParaRPr lang="ru-RU" sz="1800" dirty="0" smtClean="0"/>
                    </a:p>
                  </a:txBody>
                  <a:tcPr/>
                </a:tc>
              </a:tr>
              <a:tr h="3884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Из крана в  7-литровый</a:t>
                      </a:r>
                      <a:r>
                        <a:rPr lang="ru-RU" sz="1800" baseline="0" dirty="0" smtClean="0"/>
                        <a:t> сосуд наливаем 7 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</a:tr>
              <a:tr h="62741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Выливаем из  7-литрового</a:t>
                      </a:r>
                      <a:r>
                        <a:rPr lang="ru-RU" sz="1800" baseline="0" dirty="0" smtClean="0"/>
                        <a:t> сосуда в </a:t>
                      </a:r>
                    </a:p>
                    <a:p>
                      <a:pPr algn="l"/>
                      <a:r>
                        <a:rPr lang="ru-RU" sz="1800" baseline="0" dirty="0" smtClean="0"/>
                        <a:t>4-литровый 4 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/>
                </a:tc>
              </a:tr>
              <a:tr h="3884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Выливаем</a:t>
                      </a:r>
                      <a:r>
                        <a:rPr lang="ru-RU" sz="1800" baseline="0" dirty="0" smtClean="0"/>
                        <a:t> из</a:t>
                      </a:r>
                      <a:r>
                        <a:rPr lang="ru-RU" sz="1800" dirty="0" smtClean="0"/>
                        <a:t>  4-литрового</a:t>
                      </a:r>
                      <a:r>
                        <a:rPr lang="ru-RU" sz="1800" baseline="0" dirty="0" smtClean="0"/>
                        <a:t> сосуда 4 л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</a:tr>
              <a:tr h="62741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Из 7-литрового сосуда в 4-литровый выливаем  3 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</a:tr>
              <a:tr h="44815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Наливаем</a:t>
                      </a:r>
                      <a:r>
                        <a:rPr lang="ru-RU" sz="1800" baseline="0" dirty="0" smtClean="0"/>
                        <a:t> из</a:t>
                      </a:r>
                      <a:r>
                        <a:rPr lang="ru-RU" sz="1800" dirty="0" smtClean="0"/>
                        <a:t> крана в 7-литровый</a:t>
                      </a:r>
                      <a:r>
                        <a:rPr lang="ru-RU" sz="1800" baseline="0" dirty="0" smtClean="0"/>
                        <a:t> сосуд  7 л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</a:p>
                  </a:txBody>
                  <a:tcPr/>
                </a:tc>
              </a:tr>
              <a:tr h="62741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Из 7-литрового сосуда в 4-литровый наливаем  1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</a:t>
                      </a:r>
                    </a:p>
                  </a:txBody>
                  <a:tcPr/>
                </a:tc>
              </a:tr>
              <a:tr h="44815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Из 4-литрового сосуда выливаем 4 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</a:p>
                  </a:txBody>
                  <a:tcPr/>
                </a:tc>
              </a:tr>
              <a:tr h="62741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Из 7-литрового сосуда переливаем 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4-литровый 4 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</a:t>
                      </a:r>
                    </a:p>
                  </a:txBody>
                  <a:tcPr/>
                </a:tc>
              </a:tr>
              <a:tr h="48352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Выливаем из  7-литрового</a:t>
                      </a:r>
                      <a:r>
                        <a:rPr lang="ru-RU" sz="1800" baseline="0" dirty="0" smtClean="0"/>
                        <a:t> сосуда в чайник 2 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019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2" action="ppaction://hlinksldjump"/>
              </a:rPr>
              <a:t>Второй способ короче на одно переливание</a:t>
            </a:r>
            <a:endParaRPr lang="ru-RU" sz="2800" dirty="0"/>
          </a:p>
        </p:txBody>
      </p:sp>
      <p:sp>
        <p:nvSpPr>
          <p:cNvPr id="6" name="Рамка 5"/>
          <p:cNvSpPr/>
          <p:nvPr/>
        </p:nvSpPr>
        <p:spPr>
          <a:xfrm>
            <a:off x="6400800" y="5029200"/>
            <a:ext cx="533400" cy="457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8" name="Скругленная соединительная линия 7"/>
          <p:cNvCxnSpPr/>
          <p:nvPr/>
        </p:nvCxnSpPr>
        <p:spPr>
          <a:xfrm>
            <a:off x="7010400" y="1524000"/>
            <a:ext cx="762000" cy="4572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кругленная соединительная линия 9"/>
          <p:cNvCxnSpPr/>
          <p:nvPr/>
        </p:nvCxnSpPr>
        <p:spPr>
          <a:xfrm>
            <a:off x="7010400" y="3657600"/>
            <a:ext cx="762000" cy="4572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кругленная соединительная линия 10"/>
          <p:cNvCxnSpPr/>
          <p:nvPr/>
        </p:nvCxnSpPr>
        <p:spPr>
          <a:xfrm>
            <a:off x="7086600" y="2590800"/>
            <a:ext cx="762000" cy="4572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кругленная соединительная линия 11"/>
          <p:cNvCxnSpPr/>
          <p:nvPr/>
        </p:nvCxnSpPr>
        <p:spPr>
          <a:xfrm>
            <a:off x="7086600" y="4724400"/>
            <a:ext cx="762000" cy="4572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РЕШЕНИЕ:</a:t>
            </a:r>
            <a:endParaRPr lang="ru-RU" sz="28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762000"/>
          <a:ext cx="8686801" cy="5450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492"/>
                <a:gridCol w="4768861"/>
                <a:gridCol w="1497724"/>
                <a:gridCol w="1497724"/>
              </a:tblGrid>
              <a:tr h="89786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r>
                        <a:rPr lang="ru-RU" sz="1800" baseline="0" dirty="0" smtClean="0"/>
                        <a:t> опера-ции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Операция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Число литров</a:t>
                      </a:r>
                      <a:r>
                        <a:rPr lang="ru-RU" sz="1800" baseline="0" dirty="0" smtClean="0"/>
                        <a:t> в 3-литровом сосуде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Число литров</a:t>
                      </a:r>
                      <a:r>
                        <a:rPr lang="ru-RU" sz="1800" baseline="0" dirty="0" smtClean="0"/>
                        <a:t> в 7-литровом сосуде</a:t>
                      </a:r>
                      <a:endParaRPr lang="ru-RU" sz="1800" dirty="0" smtClean="0"/>
                    </a:p>
                  </a:txBody>
                  <a:tcPr/>
                </a:tc>
              </a:tr>
              <a:tr h="6479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Из крана в  3-литровый</a:t>
                      </a:r>
                      <a:r>
                        <a:rPr lang="ru-RU" sz="1800" baseline="0" dirty="0" smtClean="0"/>
                        <a:t> сосуд наливаем 3 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</a:tr>
              <a:tr h="6479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Выливаем из  3-литрового</a:t>
                      </a:r>
                      <a:r>
                        <a:rPr lang="ru-RU" sz="1800" baseline="0" dirty="0" smtClean="0"/>
                        <a:t> сосуда в </a:t>
                      </a:r>
                    </a:p>
                    <a:p>
                      <a:pPr algn="l"/>
                      <a:r>
                        <a:rPr lang="ru-RU" sz="1800" baseline="0" dirty="0" smtClean="0"/>
                        <a:t>7-литровый 3 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</a:tr>
              <a:tr h="6479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Из крана в  3-литровый</a:t>
                      </a:r>
                      <a:r>
                        <a:rPr lang="ru-RU" sz="1800" baseline="0" dirty="0" smtClean="0"/>
                        <a:t> сосуд наливаем 3 л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</a:tr>
              <a:tr h="6479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Из 3-литрового сосуда в 7-литровый выливаем  3 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/>
                </a:tc>
              </a:tr>
              <a:tr h="6479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Из крана в  3-литровый</a:t>
                      </a:r>
                      <a:r>
                        <a:rPr lang="ru-RU" sz="1800" baseline="0" dirty="0" smtClean="0"/>
                        <a:t> сосуд наливаем 3 л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/>
                </a:tc>
              </a:tr>
              <a:tr h="6479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Из 3-литрового сосуда в 7-литровый выливаем 1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</a:t>
                      </a:r>
                      <a:endParaRPr lang="ru-RU" sz="2000" b="1" dirty="0"/>
                    </a:p>
                  </a:txBody>
                  <a:tcPr/>
                </a:tc>
              </a:tr>
              <a:tr h="6479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Выливаем</a:t>
                      </a:r>
                      <a:r>
                        <a:rPr lang="ru-RU" sz="1800" baseline="0" dirty="0" smtClean="0"/>
                        <a:t> из</a:t>
                      </a:r>
                      <a:r>
                        <a:rPr lang="ru-RU" sz="1800" dirty="0" smtClean="0"/>
                        <a:t>  3-литрового</a:t>
                      </a:r>
                      <a:r>
                        <a:rPr lang="ru-RU" sz="1800" baseline="0" dirty="0" smtClean="0"/>
                        <a:t> сосуда в чайник 2л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Рамка 3"/>
          <p:cNvSpPr/>
          <p:nvPr/>
        </p:nvSpPr>
        <p:spPr>
          <a:xfrm>
            <a:off x="6400800" y="4876800"/>
            <a:ext cx="533400" cy="457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" name="Скругленная соединительная линия 4"/>
          <p:cNvCxnSpPr/>
          <p:nvPr/>
        </p:nvCxnSpPr>
        <p:spPr>
          <a:xfrm>
            <a:off x="7086600" y="2057400"/>
            <a:ext cx="762000" cy="4572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Скругленная соединительная линия 5"/>
          <p:cNvCxnSpPr/>
          <p:nvPr/>
        </p:nvCxnSpPr>
        <p:spPr>
          <a:xfrm>
            <a:off x="7086600" y="3352800"/>
            <a:ext cx="762000" cy="4572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кругленная соединительная линия 6"/>
          <p:cNvCxnSpPr/>
          <p:nvPr/>
        </p:nvCxnSpPr>
        <p:spPr>
          <a:xfrm>
            <a:off x="7086600" y="4724400"/>
            <a:ext cx="762000" cy="4572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0"/>
            <a:ext cx="8534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№6. Из полного сосуда вместимостью 14 л отлить 3 литра керосина, пользуясь только пустыми сосудами вместимостью 5 л и 9 л.</a:t>
            </a:r>
            <a:endParaRPr lang="ru-RU" sz="3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1524000"/>
            <a:ext cx="1856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2" action="ppaction://hlinksldjump"/>
              </a:rPr>
              <a:t>РЕШЕНИЕ: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1981200"/>
            <a:ext cx="86106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№7. Как, имея лишь 2 ведра 10 л и 7 л, принести из реки 8 л воды?</a:t>
            </a:r>
            <a:endParaRPr lang="ru-RU" sz="3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1000" y="2971800"/>
            <a:ext cx="1856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РЕШЕНИЕ: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3352800"/>
            <a:ext cx="86106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№8. В бочке 28 л бензина. Имеется ведро вместимостью 7 л, в которое нужно налить по 6 л бензина. Кроме того, есть черпак вместимостью 4 л. Как можно осуществить разлив?</a:t>
            </a:r>
            <a:endParaRPr lang="ru-RU" sz="3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7912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hlinkClick r:id="rId4" action="ppaction://hlinksldjump"/>
              </a:rPr>
              <a:t>РЕШЕНИЕ: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914399"/>
          <a:ext cx="8610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798189">
                <a:tc rowSpan="2"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Номера переливаний</a:t>
                      </a:r>
                      <a:endParaRPr lang="ru-RU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  керосина  после переливания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619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14 л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 л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 л</a:t>
                      </a:r>
                      <a:endParaRPr lang="ru-RU" sz="2400" b="1" dirty="0"/>
                    </a:p>
                  </a:txBody>
                  <a:tcPr/>
                </a:tc>
              </a:tr>
              <a:tr h="385201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 начале</a:t>
                      </a:r>
                    </a:p>
                    <a:p>
                      <a:pPr algn="ctr"/>
                      <a:r>
                        <a:rPr lang="ru-RU" sz="2400" b="1" dirty="0" smtClean="0"/>
                        <a:t>1</a:t>
                      </a:r>
                    </a:p>
                    <a:p>
                      <a:pPr algn="ctr"/>
                      <a:r>
                        <a:rPr lang="ru-RU" sz="2400" b="1" dirty="0" smtClean="0"/>
                        <a:t>2</a:t>
                      </a:r>
                    </a:p>
                    <a:p>
                      <a:pPr algn="ctr"/>
                      <a:r>
                        <a:rPr lang="ru-RU" sz="2400" b="1" dirty="0" smtClean="0"/>
                        <a:t>3</a:t>
                      </a:r>
                    </a:p>
                    <a:p>
                      <a:pPr algn="ctr"/>
                      <a:r>
                        <a:rPr lang="ru-RU" sz="2400" b="1" dirty="0" smtClean="0"/>
                        <a:t>4</a:t>
                      </a:r>
                    </a:p>
                    <a:p>
                      <a:pPr algn="ctr"/>
                      <a:r>
                        <a:rPr lang="ru-RU" sz="2400" b="1" dirty="0" smtClean="0"/>
                        <a:t>5</a:t>
                      </a:r>
                    </a:p>
                    <a:p>
                      <a:pPr algn="ctr"/>
                      <a:r>
                        <a:rPr lang="ru-RU" sz="2400" b="1" dirty="0" smtClean="0"/>
                        <a:t>6</a:t>
                      </a:r>
                    </a:p>
                    <a:p>
                      <a:pPr algn="ctr"/>
                      <a:r>
                        <a:rPr lang="ru-RU" sz="2400" b="1" dirty="0" smtClean="0"/>
                        <a:t>7</a:t>
                      </a:r>
                    </a:p>
                    <a:p>
                      <a:pPr algn="ctr"/>
                      <a:r>
                        <a:rPr lang="ru-RU" sz="2400" b="1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</a:t>
                      </a:r>
                    </a:p>
                    <a:p>
                      <a:pPr algn="ctr"/>
                      <a:r>
                        <a:rPr lang="ru-RU" sz="2400" dirty="0" smtClean="0"/>
                        <a:t>5</a:t>
                      </a:r>
                    </a:p>
                    <a:p>
                      <a:pPr algn="ctr"/>
                      <a:r>
                        <a:rPr lang="ru-RU" sz="2400" dirty="0" smtClean="0"/>
                        <a:t>5</a:t>
                      </a:r>
                    </a:p>
                    <a:p>
                      <a:pPr algn="ctr"/>
                      <a:r>
                        <a:rPr lang="ru-RU" sz="2400" dirty="0" smtClean="0"/>
                        <a:t>10</a:t>
                      </a:r>
                    </a:p>
                    <a:p>
                      <a:pPr algn="ctr"/>
                      <a:r>
                        <a:rPr lang="ru-RU" sz="2400" dirty="0" smtClean="0"/>
                        <a:t>10</a:t>
                      </a:r>
                    </a:p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  <a:p>
                      <a:pPr algn="ctr"/>
                      <a:r>
                        <a:rPr lang="ru-RU" sz="2400" dirty="0" smtClean="0"/>
                        <a:t>6</a:t>
                      </a:r>
                    </a:p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</a:p>
                    <a:p>
                      <a:pPr algn="ctr"/>
                      <a:r>
                        <a:rPr lang="ru-RU" sz="2400" dirty="0" smtClean="0"/>
                        <a:t>9</a:t>
                      </a:r>
                    </a:p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  <a:p>
                      <a:pPr algn="ctr"/>
                      <a:r>
                        <a:rPr lang="ru-RU" sz="2400" dirty="0" smtClean="0"/>
                        <a:t>0</a:t>
                      </a:r>
                    </a:p>
                    <a:p>
                      <a:pPr algn="ctr"/>
                      <a:r>
                        <a:rPr lang="ru-RU" sz="2400" dirty="0" smtClean="0"/>
                        <a:t>9</a:t>
                      </a:r>
                    </a:p>
                    <a:p>
                      <a:pPr algn="ctr"/>
                      <a:r>
                        <a:rPr lang="ru-RU" sz="2400" dirty="0" smtClean="0"/>
                        <a:t>8</a:t>
                      </a:r>
                    </a:p>
                    <a:p>
                      <a:pPr algn="ctr"/>
                      <a:r>
                        <a:rPr lang="ru-RU" sz="2400" dirty="0" smtClean="0"/>
                        <a:t>8</a:t>
                      </a:r>
                    </a:p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</a:p>
                    <a:p>
                      <a:pPr algn="ctr"/>
                      <a:r>
                        <a:rPr lang="ru-RU" sz="2400" dirty="0" smtClean="0"/>
                        <a:t>0</a:t>
                      </a:r>
                    </a:p>
                    <a:p>
                      <a:pPr algn="ctr"/>
                      <a:r>
                        <a:rPr lang="ru-RU" sz="2400" dirty="0" smtClean="0"/>
                        <a:t>5</a:t>
                      </a:r>
                    </a:p>
                    <a:p>
                      <a:pPr algn="ctr"/>
                      <a:r>
                        <a:rPr lang="ru-RU" sz="2400" dirty="0" smtClean="0"/>
                        <a:t>0</a:t>
                      </a:r>
                    </a:p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  <a:p>
                      <a:pPr algn="ctr"/>
                      <a:r>
                        <a:rPr lang="ru-RU" sz="2400" dirty="0" smtClean="0"/>
                        <a:t>5</a:t>
                      </a:r>
                    </a:p>
                    <a:p>
                      <a:pPr algn="ctr"/>
                      <a:r>
                        <a:rPr lang="ru-RU" sz="2400" dirty="0" smtClean="0"/>
                        <a:t>0</a:t>
                      </a:r>
                    </a:p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3048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hlinkClick r:id="rId2" action="ppaction://hlinksldjump"/>
              </a:rPr>
              <a:t>РЕШЕНИЕ:</a:t>
            </a:r>
            <a:endParaRPr lang="ru-RU" sz="2800" b="1" i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733800" y="2743200"/>
            <a:ext cx="1676400" cy="381000"/>
          </a:xfrm>
          <a:prstGeom prst="straightConnector1">
            <a:avLst/>
          </a:prstGeom>
          <a:ln w="63500">
            <a:headEnd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791200" y="3200400"/>
            <a:ext cx="1752600" cy="304800"/>
          </a:xfrm>
          <a:prstGeom prst="straightConnector1">
            <a:avLst/>
          </a:prstGeom>
          <a:ln w="635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3657600" y="3581400"/>
            <a:ext cx="3886200" cy="228600"/>
          </a:xfrm>
          <a:prstGeom prst="straightConnector1">
            <a:avLst/>
          </a:prstGeom>
          <a:ln w="635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91200" y="3886200"/>
            <a:ext cx="1828800" cy="304800"/>
          </a:xfrm>
          <a:prstGeom prst="straightConnector1">
            <a:avLst/>
          </a:prstGeom>
          <a:ln w="635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657600" y="4191000"/>
            <a:ext cx="1828800" cy="381000"/>
          </a:xfrm>
          <a:prstGeom prst="straightConnector1">
            <a:avLst/>
          </a:prstGeom>
          <a:ln w="635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791200" y="4648200"/>
            <a:ext cx="1828800" cy="304800"/>
          </a:xfrm>
          <a:prstGeom prst="straightConnector1">
            <a:avLst/>
          </a:prstGeom>
          <a:ln w="635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3581400" y="5029200"/>
            <a:ext cx="4038600" cy="304800"/>
          </a:xfrm>
          <a:prstGeom prst="straightConnector1">
            <a:avLst/>
          </a:prstGeom>
          <a:ln w="635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715000" y="5334000"/>
            <a:ext cx="1905000" cy="304800"/>
          </a:xfrm>
          <a:prstGeom prst="straightConnector1">
            <a:avLst/>
          </a:prstGeom>
          <a:ln w="635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Рамка 29"/>
          <p:cNvSpPr/>
          <p:nvPr/>
        </p:nvSpPr>
        <p:spPr>
          <a:xfrm>
            <a:off x="5410200" y="5486400"/>
            <a:ext cx="457200" cy="457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hlinkClick r:id="rId2" action="ppaction://hlinksldjump"/>
              </a:rPr>
              <a:t>РЕШЕНИЕ:</a:t>
            </a:r>
            <a:endParaRPr lang="ru-RU" sz="28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1000" y="685800"/>
          <a:ext cx="8229600" cy="591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1573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Номера</a:t>
                      </a:r>
                      <a:r>
                        <a:rPr lang="ru-RU" sz="2400" b="1" baseline="0" dirty="0" smtClean="0"/>
                        <a:t> переливаний</a:t>
                      </a:r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Количество воды после переливаний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92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 л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 л</a:t>
                      </a:r>
                      <a:endParaRPr lang="ru-RU" sz="2400" b="1" dirty="0"/>
                    </a:p>
                  </a:txBody>
                  <a:tcPr/>
                </a:tc>
              </a:tr>
              <a:tr h="4545622"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 1</a:t>
                      </a:r>
                    </a:p>
                    <a:p>
                      <a:pPr algn="ctr"/>
                      <a:r>
                        <a:rPr lang="ru-RU" sz="2000" b="1" dirty="0" smtClean="0"/>
                        <a:t>2</a:t>
                      </a:r>
                    </a:p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3</a:t>
                      </a:r>
                    </a:p>
                    <a:p>
                      <a:pPr algn="ctr"/>
                      <a:r>
                        <a:rPr lang="ru-RU" sz="2000" b="1" dirty="0" smtClean="0"/>
                        <a:t>4</a:t>
                      </a:r>
                    </a:p>
                    <a:p>
                      <a:pPr algn="ctr"/>
                      <a:r>
                        <a:rPr lang="ru-RU" sz="2000" b="1" dirty="0" smtClean="0"/>
                        <a:t>5</a:t>
                      </a:r>
                    </a:p>
                    <a:p>
                      <a:pPr algn="ctr"/>
                      <a:r>
                        <a:rPr lang="ru-RU" sz="2000" b="1" dirty="0" smtClean="0"/>
                        <a:t>6</a:t>
                      </a:r>
                    </a:p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7</a:t>
                      </a:r>
                    </a:p>
                    <a:p>
                      <a:pPr algn="ctr"/>
                      <a:r>
                        <a:rPr lang="ru-RU" sz="2000" b="1" dirty="0" smtClean="0"/>
                        <a:t>8</a:t>
                      </a:r>
                    </a:p>
                    <a:p>
                      <a:pPr algn="ctr"/>
                      <a:r>
                        <a:rPr lang="ru-RU" sz="2000" b="1" dirty="0" smtClean="0"/>
                        <a:t>9</a:t>
                      </a:r>
                    </a:p>
                    <a:p>
                      <a:pPr algn="ctr"/>
                      <a:r>
                        <a:rPr lang="ru-RU" sz="2000" b="1" dirty="0" smtClean="0"/>
                        <a:t>10</a:t>
                      </a:r>
                    </a:p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11</a:t>
                      </a:r>
                    </a:p>
                    <a:p>
                      <a:pPr algn="ctr"/>
                      <a:r>
                        <a:rPr lang="ru-RU" sz="2000" b="1" dirty="0" smtClean="0"/>
                        <a:t>12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из реки      0</a:t>
                      </a:r>
                    </a:p>
                    <a:p>
                      <a:pPr algn="ctr"/>
                      <a:r>
                        <a:rPr lang="ru-RU" sz="2000" dirty="0" smtClean="0"/>
                        <a:t>7</a:t>
                      </a:r>
                    </a:p>
                    <a:p>
                      <a:pPr algn="l"/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из реки      7</a:t>
                      </a:r>
                    </a:p>
                    <a:p>
                      <a:pPr algn="ctr"/>
                      <a:r>
                        <a:rPr lang="ru-RU" sz="2000" dirty="0" smtClean="0"/>
                        <a:t>10</a:t>
                      </a:r>
                    </a:p>
                    <a:p>
                      <a:pPr algn="l"/>
                      <a:r>
                        <a:rPr lang="ru-RU" sz="2000" dirty="0" smtClean="0"/>
                        <a:t>в реку        0</a:t>
                      </a:r>
                    </a:p>
                    <a:p>
                      <a:pPr algn="ctr"/>
                      <a:r>
                        <a:rPr lang="ru-RU" sz="2000" dirty="0" smtClean="0"/>
                        <a:t>4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из реки      4</a:t>
                      </a:r>
                    </a:p>
                    <a:p>
                      <a:pPr algn="ctr"/>
                      <a:r>
                        <a:rPr lang="ru-RU" sz="2000" dirty="0" smtClean="0"/>
                        <a:t>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 реку        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из реки     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7</a:t>
                      </a:r>
                    </a:p>
                    <a:p>
                      <a:pPr algn="ctr"/>
                      <a:r>
                        <a:rPr lang="ru-RU" sz="2000" dirty="0" smtClean="0"/>
                        <a:t>0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7</a:t>
                      </a:r>
                    </a:p>
                    <a:p>
                      <a:pPr algn="ctr"/>
                      <a:r>
                        <a:rPr lang="ru-RU" sz="2000" dirty="0" smtClean="0"/>
                        <a:t>4</a:t>
                      </a:r>
                    </a:p>
                    <a:p>
                      <a:pPr algn="ctr"/>
                      <a:r>
                        <a:rPr lang="ru-RU" sz="2000" dirty="0" smtClean="0"/>
                        <a:t>4</a:t>
                      </a:r>
                    </a:p>
                    <a:p>
                      <a:pPr algn="ctr"/>
                      <a:r>
                        <a:rPr lang="ru-RU" sz="2000" dirty="0" smtClean="0"/>
                        <a:t>0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7</a:t>
                      </a:r>
                    </a:p>
                    <a:p>
                      <a:pPr algn="ctr"/>
                      <a:r>
                        <a:rPr lang="ru-RU" sz="2000" dirty="0" smtClean="0"/>
                        <a:t>1</a:t>
                      </a:r>
                    </a:p>
                    <a:p>
                      <a:pPr algn="ctr"/>
                      <a:r>
                        <a:rPr lang="ru-RU" sz="2000" dirty="0" smtClean="0"/>
                        <a:t>1</a:t>
                      </a:r>
                    </a:p>
                    <a:p>
                      <a:pPr algn="ctr"/>
                      <a:r>
                        <a:rPr lang="ru-RU" sz="2000" dirty="0" smtClean="0"/>
                        <a:t>0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7</a:t>
                      </a:r>
                    </a:p>
                    <a:p>
                      <a:pPr algn="ctr"/>
                      <a:r>
                        <a:rPr lang="ru-RU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5" name="Прямая со стрелкой 24"/>
          <p:cNvCxnSpPr/>
          <p:nvPr/>
        </p:nvCxnSpPr>
        <p:spPr>
          <a:xfrm>
            <a:off x="3733800" y="1981200"/>
            <a:ext cx="3429000" cy="1588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4648200" y="2133600"/>
            <a:ext cx="2438400" cy="30480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657600" y="2895600"/>
            <a:ext cx="3429000" cy="1588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 flipV="1">
            <a:off x="4724400" y="3048000"/>
            <a:ext cx="2362200" cy="30480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3657600" y="3352800"/>
            <a:ext cx="685800" cy="15240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 flipV="1">
            <a:off x="4572000" y="3657600"/>
            <a:ext cx="2590800" cy="30480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3581400" y="4419600"/>
            <a:ext cx="3505200" cy="1588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0800000" flipV="1">
            <a:off x="4648200" y="4495800"/>
            <a:ext cx="2438400" cy="38100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0800000" flipV="1">
            <a:off x="3581400" y="4876800"/>
            <a:ext cx="762000" cy="15240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10800000" flipV="1">
            <a:off x="4648200" y="5181600"/>
            <a:ext cx="2438400" cy="30480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3657600" y="5943600"/>
            <a:ext cx="3352800" cy="1588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10800000" flipV="1">
            <a:off x="4953000" y="6096000"/>
            <a:ext cx="2057400" cy="22860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Рамка 53"/>
          <p:cNvSpPr/>
          <p:nvPr/>
        </p:nvSpPr>
        <p:spPr>
          <a:xfrm>
            <a:off x="4267200" y="6172200"/>
            <a:ext cx="457200" cy="381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679188"/>
          <a:ext cx="8534400" cy="5700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816348">
                <a:tc rowSpan="2"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Номера переливаний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Количество  керосина  после переливания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218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28</a:t>
                      </a:r>
                      <a:r>
                        <a:rPr lang="ru-RU" sz="2400" b="1" baseline="0" dirty="0" smtClean="0"/>
                        <a:t> л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 л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 л</a:t>
                      </a:r>
                      <a:endParaRPr lang="ru-RU" sz="2400" b="1" dirty="0"/>
                    </a:p>
                  </a:txBody>
                  <a:tcPr/>
                </a:tc>
              </a:tr>
              <a:tr h="39349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/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/>
                        <a:t>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/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/>
                        <a:t>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28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21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21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25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25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18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2286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РЕШЕНИЕ:</a:t>
            </a:r>
            <a:endParaRPr lang="ru-RU" sz="2800" b="1" i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886200" y="2743200"/>
            <a:ext cx="1600200" cy="45720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867400" y="3276600"/>
            <a:ext cx="1828800" cy="45720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3810000" y="3810000"/>
            <a:ext cx="3886200" cy="45720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943600" y="4419600"/>
            <a:ext cx="1676400" cy="38100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810000" y="5410200"/>
            <a:ext cx="1676400" cy="1588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943600" y="5410200"/>
            <a:ext cx="1752600" cy="53340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Рамка 15"/>
          <p:cNvSpPr/>
          <p:nvPr/>
        </p:nvSpPr>
        <p:spPr>
          <a:xfrm>
            <a:off x="5486400" y="5867400"/>
            <a:ext cx="533400" cy="457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228600"/>
            <a:ext cx="89916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№9. В бочке хранятся несколько ведер бензина. Как из нее отлить 6 л бензина в другую бочку с помощью 9-литрового и 5-литрового бидона? </a:t>
            </a:r>
            <a:endParaRPr lang="ru-RU" sz="3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86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hlinkClick r:id="rId2" action="ppaction://hlinksldjump"/>
              </a:rPr>
              <a:t>РЕШЕНИЕ: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2971800"/>
            <a:ext cx="8686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2819400"/>
            <a:ext cx="8763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№10. Двое должны разделить поровну 8 ведер кваса , находящегося в большом бочонке. Но у них еще только два пустых бочонка, в один из которых входит 5 ведер, а в другой - 3 ведра. Как они могут разделить квас , пользуясь только этими тремя бочонками?</a:t>
            </a:r>
            <a:endParaRPr lang="ru-RU" sz="3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7912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hlinkClick r:id="rId3" action="ppaction://hlinksldjump"/>
              </a:rPr>
              <a:t>РЕШЕНИЕ: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hlinkClick r:id="rId2" action="ppaction://hlinksldjump"/>
              </a:rPr>
              <a:t>РЕШЕНИЕ:</a:t>
            </a: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Влить в другую бочку 4 девятилитровых бидона (9х4=36), а затем из этой бочки отобрать 6 пятилитровых бидонов (5х6=30, 36-30=6). Таким образом получили в другой бочке </a:t>
            </a:r>
          </a:p>
          <a:p>
            <a:r>
              <a:rPr lang="ru-RU" sz="3200" b="1" dirty="0" smtClean="0"/>
              <a:t>6 литров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8991600" cy="23622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 №1. Имеются два сосуда вместимостью 3 л и 5 л. Как с помощью этих сосудов налить из водопроводного крана 4 л воды?</a:t>
            </a:r>
            <a:endParaRPr lang="ru-RU" sz="3200" b="1" i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04800" y="2286000"/>
            <a:ext cx="8686800" cy="106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700" b="1" dirty="0" smtClean="0"/>
              <a:t>РЕШЕНИЕ: </a:t>
            </a:r>
          </a:p>
          <a:p>
            <a:pPr>
              <a:buNone/>
            </a:pPr>
            <a:r>
              <a:rPr lang="ru-RU" sz="2700" dirty="0" smtClean="0"/>
              <a:t>Начнем с конца. Как в результате может получиться 4 л?</a:t>
            </a:r>
            <a:endParaRPr lang="ru-RU" sz="27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200400"/>
            <a:ext cx="8305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dirty="0" smtClean="0"/>
              <a:t>- Из 5-литрового сосуда отлить 1 л.</a:t>
            </a:r>
            <a:endParaRPr lang="ru-RU" sz="27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581400"/>
            <a:ext cx="807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dirty="0" smtClean="0"/>
              <a:t>Как это сделать?</a:t>
            </a:r>
            <a:endParaRPr lang="ru-RU" sz="27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038600"/>
            <a:ext cx="8153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dirty="0" smtClean="0"/>
              <a:t>- Надо в 3-литровом сосуде иметь ровно 2 л.</a:t>
            </a:r>
            <a:endParaRPr lang="ru-RU" sz="27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495800"/>
            <a:ext cx="8229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dirty="0" smtClean="0"/>
              <a:t>Как их получить?</a:t>
            </a:r>
            <a:endParaRPr lang="ru-RU" sz="27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953000"/>
            <a:ext cx="8077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dirty="0" smtClean="0"/>
              <a:t>- Из 5-литрового сосуда отлить 3 л.</a:t>
            </a:r>
            <a:endParaRPr lang="ru-RU" sz="27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54102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700" dirty="0" smtClean="0"/>
              <a:t>Теперь запишем решение задачи сначала в виде таблицы.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304800"/>
            <a:ext cx="8763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Задача №11. Задача, которую решил в юности Пуассон (1781-1840). Некто имеет 12 пинт (мера емкости) вина и хочет отлить из этого количества половину, но у него нет сосуда 6 пинт. У него 2 сосуда: один - вместимостью в 8 пинт, а другой - вместимостью в 5 пинт. Каким образом налить 6 пинт вина в сосуд на 8 пинт? </a:t>
            </a:r>
            <a:endParaRPr lang="ru-RU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962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hlinkClick r:id="rId2" action="ppaction://hlinksldjump"/>
              </a:rPr>
              <a:t>РЕШЕНИЕ: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hlinkClick r:id="rId2" action="ppaction://hlinksldjump"/>
              </a:rPr>
              <a:t>РЕШЕНИЕ:</a:t>
            </a:r>
            <a:endParaRPr lang="ru-RU" sz="28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685800"/>
          <a:ext cx="82296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09610">
                <a:tc rowSpan="2"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Номера переливаний</a:t>
                      </a:r>
                    </a:p>
                    <a:p>
                      <a:pPr algn="ctr"/>
                      <a:endParaRPr lang="ru-RU" sz="2400" b="1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Количество вина после переливаний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439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</a:t>
                      </a:r>
                      <a:r>
                        <a:rPr lang="ru-RU" sz="2400" b="1" baseline="0" dirty="0" smtClean="0"/>
                        <a:t> 12 пинт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На</a:t>
                      </a:r>
                      <a:r>
                        <a:rPr lang="ru-RU" sz="2400" b="1" baseline="0" dirty="0" smtClean="0"/>
                        <a:t> 8 пинт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На</a:t>
                      </a:r>
                      <a:r>
                        <a:rPr lang="ru-RU" sz="2400" b="1" baseline="0" dirty="0" smtClean="0"/>
                        <a:t> 5 пинт</a:t>
                      </a:r>
                      <a:endParaRPr lang="ru-RU" sz="2400" b="1" dirty="0" smtClean="0"/>
                    </a:p>
                  </a:txBody>
                  <a:tcPr/>
                </a:tc>
              </a:tr>
              <a:tr h="35593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/>
                        <a:t>В начале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/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/>
                        <a:t>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/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/>
                        <a:t>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3733800" y="2590800"/>
            <a:ext cx="1752600" cy="533400"/>
          </a:xfrm>
          <a:prstGeom prst="straightConnector1">
            <a:avLst/>
          </a:prstGeom>
          <a:ln w="381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715000" y="3124200"/>
            <a:ext cx="1752600" cy="533400"/>
          </a:xfrm>
          <a:prstGeom prst="straightConnector1">
            <a:avLst/>
          </a:prstGeom>
          <a:ln w="381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3657600" y="3733800"/>
            <a:ext cx="3810000" cy="457200"/>
          </a:xfrm>
          <a:prstGeom prst="straightConnector1">
            <a:avLst/>
          </a:prstGeom>
          <a:ln w="381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715000" y="4267200"/>
            <a:ext cx="1752600" cy="457200"/>
          </a:xfrm>
          <a:prstGeom prst="straightConnector1">
            <a:avLst/>
          </a:prstGeom>
          <a:ln w="381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657600" y="4800600"/>
            <a:ext cx="1752600" cy="457200"/>
          </a:xfrm>
          <a:prstGeom prst="straightConnector1">
            <a:avLst/>
          </a:prstGeom>
          <a:ln w="381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15000" y="5334000"/>
            <a:ext cx="1752600" cy="457200"/>
          </a:xfrm>
          <a:prstGeom prst="straightConnector1">
            <a:avLst/>
          </a:prstGeom>
          <a:ln w="381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3657600" y="5867400"/>
            <a:ext cx="3810000" cy="457200"/>
          </a:xfrm>
          <a:prstGeom prst="straightConnector1">
            <a:avLst/>
          </a:prstGeom>
          <a:ln w="381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Рамка 20"/>
          <p:cNvSpPr/>
          <p:nvPr/>
        </p:nvSpPr>
        <p:spPr>
          <a:xfrm>
            <a:off x="5410200" y="6248400"/>
            <a:ext cx="381000" cy="381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РЕШЕНИЕ:</a:t>
            </a: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304800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Существует два способа решения: 1 способ начинать разливать из большого бочонка в 5-ведерный; 2 способ начать разливать из большого бочонка в 3-ведерный.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1 способ:</a:t>
            </a:r>
            <a:endParaRPr lang="ru-RU" sz="2800" b="1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" y="2057400"/>
          <a:ext cx="8534400" cy="3873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48328">
                <a:tc rowSpan="2">
                  <a:txBody>
                    <a:bodyPr/>
                    <a:lstStyle/>
                    <a:p>
                      <a:pPr algn="ctr"/>
                      <a:endParaRPr lang="ru-RU" sz="1800" b="1" dirty="0" smtClean="0"/>
                    </a:p>
                    <a:p>
                      <a:pPr algn="ctr"/>
                      <a:r>
                        <a:rPr lang="ru-RU" sz="1800" b="1" dirty="0" smtClean="0"/>
                        <a:t>Номера переливаний</a:t>
                      </a:r>
                    </a:p>
                    <a:p>
                      <a:pPr algn="ctr"/>
                      <a:endParaRPr lang="ru-RU" sz="1800" b="1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Количество кваса после переливаний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73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Большой бочонок (8-ведерный)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5-ведерный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3-ведерный</a:t>
                      </a:r>
                      <a:endParaRPr lang="ru-RU" b="1" dirty="0"/>
                    </a:p>
                  </a:txBody>
                  <a:tcPr/>
                </a:tc>
              </a:tr>
              <a:tr h="26843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 smtClean="0"/>
                        <a:t>В начале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 smtClean="0"/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 smtClean="0"/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 smtClean="0"/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 smtClean="0"/>
                        <a:t>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 smtClean="0"/>
                        <a:t>5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 smtClean="0"/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</a:t>
                      </a:r>
                    </a:p>
                    <a:p>
                      <a:pPr algn="ctr"/>
                      <a:r>
                        <a:rPr lang="ru-RU" sz="2000" dirty="0" smtClean="0"/>
                        <a:t>3</a:t>
                      </a:r>
                    </a:p>
                    <a:p>
                      <a:pPr algn="ctr"/>
                      <a:r>
                        <a:rPr lang="ru-RU" sz="2000" dirty="0" smtClean="0"/>
                        <a:t>3</a:t>
                      </a:r>
                    </a:p>
                    <a:p>
                      <a:pPr algn="ctr"/>
                      <a:r>
                        <a:rPr lang="ru-RU" sz="2000" dirty="0" smtClean="0"/>
                        <a:t>6</a:t>
                      </a:r>
                    </a:p>
                    <a:p>
                      <a:pPr algn="ctr"/>
                      <a:r>
                        <a:rPr lang="ru-RU" sz="2000" dirty="0" smtClean="0"/>
                        <a:t>6</a:t>
                      </a:r>
                    </a:p>
                    <a:p>
                      <a:pPr algn="ctr"/>
                      <a:r>
                        <a:rPr lang="ru-RU" sz="2000" dirty="0" smtClean="0"/>
                        <a:t>1</a:t>
                      </a:r>
                    </a:p>
                    <a:p>
                      <a:pPr algn="ctr"/>
                      <a:r>
                        <a:rPr lang="ru-RU" sz="2000" dirty="0" smtClean="0"/>
                        <a:t>1</a:t>
                      </a:r>
                    </a:p>
                    <a:p>
                      <a:pPr algn="ctr"/>
                      <a:r>
                        <a:rPr lang="ru-RU" sz="2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</a:t>
                      </a:r>
                    </a:p>
                    <a:p>
                      <a:pPr algn="ctr"/>
                      <a:r>
                        <a:rPr lang="ru-RU" sz="2000" dirty="0" smtClean="0"/>
                        <a:t>5</a:t>
                      </a:r>
                    </a:p>
                    <a:p>
                      <a:pPr algn="ctr"/>
                      <a:r>
                        <a:rPr lang="ru-RU" sz="2000" dirty="0" smtClean="0"/>
                        <a:t>2</a:t>
                      </a:r>
                    </a:p>
                    <a:p>
                      <a:pPr algn="ctr"/>
                      <a:r>
                        <a:rPr lang="ru-RU" sz="2000" dirty="0" smtClean="0"/>
                        <a:t>2</a:t>
                      </a:r>
                    </a:p>
                    <a:p>
                      <a:pPr algn="ctr"/>
                      <a:r>
                        <a:rPr lang="ru-RU" sz="2000" dirty="0" smtClean="0"/>
                        <a:t>0</a:t>
                      </a:r>
                    </a:p>
                    <a:p>
                      <a:pPr algn="ctr"/>
                      <a:r>
                        <a:rPr lang="ru-RU" sz="2000" dirty="0" smtClean="0"/>
                        <a:t>5</a:t>
                      </a:r>
                    </a:p>
                    <a:p>
                      <a:pPr algn="ctr"/>
                      <a:r>
                        <a:rPr lang="ru-RU" sz="2000" dirty="0" smtClean="0"/>
                        <a:t>4</a:t>
                      </a:r>
                    </a:p>
                    <a:p>
                      <a:pPr algn="ctr"/>
                      <a:r>
                        <a:rPr lang="ru-RU" sz="2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</a:t>
                      </a:r>
                    </a:p>
                    <a:p>
                      <a:pPr algn="ctr"/>
                      <a:r>
                        <a:rPr lang="ru-RU" sz="2000" dirty="0" smtClean="0"/>
                        <a:t>0</a:t>
                      </a:r>
                    </a:p>
                    <a:p>
                      <a:pPr algn="ctr"/>
                      <a:r>
                        <a:rPr lang="ru-RU" sz="2000" dirty="0" smtClean="0"/>
                        <a:t>3</a:t>
                      </a:r>
                    </a:p>
                    <a:p>
                      <a:pPr algn="ctr"/>
                      <a:r>
                        <a:rPr lang="ru-RU" sz="2000" dirty="0" smtClean="0"/>
                        <a:t>0</a:t>
                      </a:r>
                    </a:p>
                    <a:p>
                      <a:pPr algn="ctr"/>
                      <a:r>
                        <a:rPr lang="ru-RU" sz="2000" dirty="0" smtClean="0"/>
                        <a:t>2</a:t>
                      </a:r>
                    </a:p>
                    <a:p>
                      <a:pPr algn="ctr"/>
                      <a:r>
                        <a:rPr lang="ru-RU" sz="2000" dirty="0" smtClean="0"/>
                        <a:t>2</a:t>
                      </a:r>
                    </a:p>
                    <a:p>
                      <a:pPr algn="ctr"/>
                      <a:r>
                        <a:rPr lang="ru-RU" sz="2000" dirty="0" smtClean="0"/>
                        <a:t>3</a:t>
                      </a:r>
                    </a:p>
                    <a:p>
                      <a:pPr algn="ctr"/>
                      <a:r>
                        <a:rPr lang="ru-RU" sz="2000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5943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hlinkClick r:id="rId2" action="ppaction://hlinksldjump"/>
              </a:rPr>
              <a:t>2 способ:</a:t>
            </a:r>
            <a:endParaRPr lang="ru-RU" sz="2800" b="1" i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505200" y="3429000"/>
            <a:ext cx="1828800" cy="304800"/>
          </a:xfrm>
          <a:prstGeom prst="straightConnector1">
            <a:avLst/>
          </a:prstGeom>
          <a:ln w="38100">
            <a:headEnd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562600" y="3733800"/>
            <a:ext cx="1981200" cy="304800"/>
          </a:xfrm>
          <a:prstGeom prst="straightConnector1">
            <a:avLst/>
          </a:prstGeom>
          <a:ln w="38100">
            <a:headEnd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3505200" y="4114800"/>
            <a:ext cx="3962400" cy="228600"/>
          </a:xfrm>
          <a:prstGeom prst="straightConnector1">
            <a:avLst/>
          </a:prstGeom>
          <a:ln w="38100">
            <a:headEnd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562600" y="4343400"/>
            <a:ext cx="1905000" cy="304800"/>
          </a:xfrm>
          <a:prstGeom prst="straightConnector1">
            <a:avLst/>
          </a:prstGeom>
          <a:ln w="38100">
            <a:headEnd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505200" y="4648200"/>
            <a:ext cx="1828800" cy="304800"/>
          </a:xfrm>
          <a:prstGeom prst="straightConnector1">
            <a:avLst/>
          </a:prstGeom>
          <a:ln w="38100">
            <a:headEnd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562600" y="4953000"/>
            <a:ext cx="1905000" cy="304800"/>
          </a:xfrm>
          <a:prstGeom prst="straightConnector1">
            <a:avLst/>
          </a:prstGeom>
          <a:ln w="38100">
            <a:headEnd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V="1">
            <a:off x="3505200" y="5334000"/>
            <a:ext cx="3962400" cy="152400"/>
          </a:xfrm>
          <a:prstGeom prst="straightConnector1">
            <a:avLst/>
          </a:prstGeom>
          <a:ln w="38100">
            <a:headEnd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мка 21"/>
          <p:cNvSpPr/>
          <p:nvPr/>
        </p:nvSpPr>
        <p:spPr>
          <a:xfrm>
            <a:off x="5334000" y="5410200"/>
            <a:ext cx="381000" cy="381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2 способ:</a:t>
            </a:r>
            <a:endParaRPr lang="ru-RU" sz="28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" y="685800"/>
          <a:ext cx="8458200" cy="536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4572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Номера переливаний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Количество кваса после переливаний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20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Большой бочонок (8-ведерный)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5-ведерный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3-ведерный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050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 smtClean="0"/>
                        <a:t>В начале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 smtClean="0"/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 smtClean="0"/>
                        <a:t>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 smtClean="0"/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 smtClean="0"/>
                        <a:t>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 smtClean="0"/>
                        <a:t>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1" dirty="0" smtClean="0"/>
                        <a:t>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3657600" y="2209800"/>
            <a:ext cx="3886200" cy="38100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5715000" y="2667000"/>
            <a:ext cx="1828800" cy="381000"/>
          </a:xfrm>
          <a:prstGeom prst="straightConnector1">
            <a:avLst/>
          </a:prstGeom>
          <a:ln w="38100">
            <a:headEnd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581400" y="3124200"/>
            <a:ext cx="3962400" cy="381000"/>
          </a:xfrm>
          <a:prstGeom prst="straightConnector1">
            <a:avLst/>
          </a:prstGeom>
          <a:ln w="38100">
            <a:headEnd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5715000" y="3581400"/>
            <a:ext cx="1828800" cy="381000"/>
          </a:xfrm>
          <a:prstGeom prst="straightConnector1">
            <a:avLst/>
          </a:prstGeom>
          <a:ln w="38100">
            <a:headEnd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3657600" y="4038600"/>
            <a:ext cx="1828800" cy="381000"/>
          </a:xfrm>
          <a:prstGeom prst="straightConnector1">
            <a:avLst/>
          </a:prstGeom>
          <a:ln w="38100">
            <a:headEnd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5715000" y="4495800"/>
            <a:ext cx="1905000" cy="381000"/>
          </a:xfrm>
          <a:prstGeom prst="straightConnector1">
            <a:avLst/>
          </a:prstGeom>
          <a:ln w="38100">
            <a:headEnd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657600" y="4953000"/>
            <a:ext cx="3962400" cy="457200"/>
          </a:xfrm>
          <a:prstGeom prst="straightConnector1">
            <a:avLst/>
          </a:prstGeom>
          <a:ln w="38100">
            <a:headEnd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5791200" y="5486400"/>
            <a:ext cx="1828800" cy="304800"/>
          </a:xfrm>
          <a:prstGeom prst="straightConnector1">
            <a:avLst/>
          </a:prstGeom>
          <a:ln w="38100">
            <a:headEnd w="lg" len="lg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Рамка 19"/>
          <p:cNvSpPr/>
          <p:nvPr/>
        </p:nvSpPr>
        <p:spPr>
          <a:xfrm>
            <a:off x="5410200" y="5638800"/>
            <a:ext cx="381000" cy="381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6019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Первый способ короче на одно переливание.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228601"/>
            <a:ext cx="876300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№12. Хозяин имеет три бочки А, В, С. Бочка А наполнена квасом, бочки В и С – пустые. Если квасом из бочки А наполнить бочку В, то в бочке А останется 2/5 его содержимого.  Если же квасом из бочки А наполнить бочку С, то в бочке А останется 5/9 его содержимого. Чтобы наполнить обе бочки В и С, надо взять содержимое бочки А и еще добавить 4 ведра кваса. Сколько ведер кваса вмещает каждая бочка? </a:t>
            </a:r>
            <a:endParaRPr lang="ru-RU" sz="3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3340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hlinkClick r:id="rId2" action="ppaction://hlinksldjump"/>
              </a:rPr>
              <a:t>РЕШЕНИЕ: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РЕШЕНИЕ:</a:t>
            </a: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668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Так как после наполнения бочки В в бочке А остается 2/5 её содержимого, то вместимость бочки В равна 3/5 вместимости бочки А. Так как после наполнения бочки С в бочке А останется 5/9 её содержимого, то вместимость бочки С равна 4/9 вместимости бочки А. Значит, вместимость бочек В и С равна 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вместимости бочки А.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971799" y="3733800"/>
          <a:ext cx="2995334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104840" imgH="393480" progId="Equation.DSMT4">
                  <p:embed/>
                </p:oleObj>
              </mc:Choice>
              <mc:Fallback>
                <p:oleObj name="Equation" r:id="rId3" imgW="11048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799" y="3733800"/>
                        <a:ext cx="2995334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534400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№13. Из ведра, содержащего 5 л воды, отливают 1 л, а затем в ведро вливают 1 л сока. Перемешав все это, из ведра отливают  1 л смеси, затем в ведро вливают 1 л сока. Опять перемешивают, отливают один литр смеси и вливают  1 л сока. Сколько в ведре останется после этого воды?  </a:t>
            </a:r>
            <a:endParaRPr lang="ru-RU" sz="3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4038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hlinkClick r:id="rId2" action="ppaction://hlinksldjump"/>
              </a:rPr>
              <a:t>РЕШЕНИЕ: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РЕШЕНИЕ:</a:t>
            </a: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914400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После первого переливания в ведре останется 4 л воды. Отливая из ведра 1 л смеси, мы каждый раз отливаем 1/5 часть содержащейся в смеси воды. Поэтому после 2-ого переливания в ведре останется</a:t>
            </a:r>
          </a:p>
          <a:p>
            <a:r>
              <a:rPr lang="ru-RU" sz="2800" dirty="0" smtClean="0"/>
              <a:t>                                      литров воды. После 3-его переливания в ведре останется </a:t>
            </a:r>
          </a:p>
          <a:p>
            <a:r>
              <a:rPr lang="ru-RU" sz="2800" dirty="0" smtClean="0"/>
              <a:t>                        </a:t>
            </a:r>
          </a:p>
          <a:p>
            <a:r>
              <a:rPr lang="ru-RU" sz="2800" dirty="0" smtClean="0"/>
              <a:t>                       литров воды.</a:t>
            </a:r>
          </a:p>
          <a:p>
            <a:endParaRPr lang="ru-RU" sz="2800" dirty="0" smtClean="0"/>
          </a:p>
          <a:p>
            <a:r>
              <a:rPr lang="ru-RU" sz="2800" dirty="0" smtClean="0"/>
              <a:t>Ответ:      литров воды.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209800" y="2819400"/>
          <a:ext cx="1447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787320" imgH="393480" progId="Equation.DSMT4">
                  <p:embed/>
                </p:oleObj>
              </mc:Choice>
              <mc:Fallback>
                <p:oleObj name="Equation" r:id="rId3" imgW="7873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19400"/>
                        <a:ext cx="14478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33400" y="4038600"/>
          <a:ext cx="1828800" cy="745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965160" imgH="393480" progId="Equation.DSMT4">
                  <p:embed/>
                </p:oleObj>
              </mc:Choice>
              <mc:Fallback>
                <p:oleObj name="Equation" r:id="rId5" imgW="9651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38600"/>
                        <a:ext cx="1828800" cy="7459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447800" y="5105400"/>
          <a:ext cx="381000" cy="694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215640" imgH="393480" progId="Equation.DSMT4">
                  <p:embed/>
                </p:oleObj>
              </mc:Choice>
              <mc:Fallback>
                <p:oleObj name="Equation" r:id="rId7" imgW="2156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105400"/>
                        <a:ext cx="381000" cy="6947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1" y="228599"/>
          <a:ext cx="8839199" cy="6561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676"/>
                <a:gridCol w="4852523"/>
                <a:gridCol w="1524000"/>
                <a:gridCol w="1524000"/>
              </a:tblGrid>
              <a:tr h="1264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</a:t>
                      </a:r>
                      <a:r>
                        <a:rPr lang="ru-RU" sz="2000" baseline="0" dirty="0" smtClean="0"/>
                        <a:t> опера-ции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400" dirty="0" smtClean="0"/>
                        <a:t>Операция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Число литров</a:t>
                      </a:r>
                      <a:r>
                        <a:rPr lang="ru-RU" sz="2000" baseline="0" dirty="0" smtClean="0"/>
                        <a:t> в 5-литровом сосуде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Число литров</a:t>
                      </a:r>
                      <a:r>
                        <a:rPr lang="ru-RU" sz="2000" baseline="0" dirty="0" smtClean="0"/>
                        <a:t> в 3-литровом сосуде</a:t>
                      </a:r>
                      <a:endParaRPr lang="ru-RU" sz="2000" dirty="0" smtClean="0"/>
                    </a:p>
                  </a:txBody>
                  <a:tcPr/>
                </a:tc>
              </a:tr>
              <a:tr h="78401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Из крана в  5-литровый</a:t>
                      </a:r>
                      <a:r>
                        <a:rPr lang="ru-RU" sz="2000" baseline="0" dirty="0" smtClean="0"/>
                        <a:t> сосуд наливаем </a:t>
                      </a:r>
                    </a:p>
                    <a:p>
                      <a:pPr algn="ctr"/>
                      <a:r>
                        <a:rPr lang="ru-RU" sz="2000" baseline="0" dirty="0" smtClean="0"/>
                        <a:t>5 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/>
                </a:tc>
              </a:tr>
              <a:tr h="89019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Выливаем из  5-литрового</a:t>
                      </a:r>
                      <a:r>
                        <a:rPr lang="ru-RU" sz="2000" baseline="0" dirty="0" smtClean="0"/>
                        <a:t> сосуда в </a:t>
                      </a:r>
                    </a:p>
                    <a:p>
                      <a:pPr algn="ctr"/>
                      <a:r>
                        <a:rPr lang="ru-RU" sz="2000" baseline="0" dirty="0" smtClean="0"/>
                        <a:t>3-литровый 3 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</a:tr>
              <a:tr h="8308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Выливаем из 3-литрового</a:t>
                      </a:r>
                      <a:r>
                        <a:rPr lang="ru-RU" sz="2000" baseline="0" dirty="0" smtClean="0"/>
                        <a:t> сосуда 3 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/>
                </a:tc>
              </a:tr>
              <a:tr h="90873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Из 5-литрового сосуда в 3-литровый выливаем оставшиеся  2 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Из крана в  5-литровый</a:t>
                      </a:r>
                      <a:r>
                        <a:rPr lang="ru-RU" sz="2000" baseline="0" dirty="0" smtClean="0"/>
                        <a:t> сосуд наливаем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 5 л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</a:tr>
              <a:tr h="8308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Из  5-литрового</a:t>
                      </a:r>
                      <a:r>
                        <a:rPr lang="ru-RU" sz="2000" baseline="0" dirty="0" smtClean="0"/>
                        <a:t> сосуда переливаем в</a:t>
                      </a:r>
                    </a:p>
                    <a:p>
                      <a:pPr algn="ctr"/>
                      <a:r>
                        <a:rPr lang="ru-RU" sz="2000" baseline="0" dirty="0" smtClean="0"/>
                        <a:t> 3-литровый 3 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Скругленная соединительная линия 3"/>
          <p:cNvCxnSpPr/>
          <p:nvPr/>
        </p:nvCxnSpPr>
        <p:spPr>
          <a:xfrm>
            <a:off x="7239000" y="2057400"/>
            <a:ext cx="762000" cy="5334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Скругленная соединительная линия 5"/>
          <p:cNvCxnSpPr/>
          <p:nvPr/>
        </p:nvCxnSpPr>
        <p:spPr>
          <a:xfrm>
            <a:off x="7162800" y="3733800"/>
            <a:ext cx="762000" cy="6096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кругленная соединительная линия 7"/>
          <p:cNvCxnSpPr/>
          <p:nvPr/>
        </p:nvCxnSpPr>
        <p:spPr>
          <a:xfrm>
            <a:off x="7239000" y="5562600"/>
            <a:ext cx="838200" cy="6858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амка 9"/>
          <p:cNvSpPr/>
          <p:nvPr/>
        </p:nvSpPr>
        <p:spPr>
          <a:xfrm>
            <a:off x="6324600" y="6248400"/>
            <a:ext cx="838200" cy="609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Поиск</a:t>
            </a:r>
            <a:r>
              <a:rPr lang="ru-RU" sz="2400" dirty="0" smtClean="0">
                <a:ea typeface="Times New Roman" pitchFamily="18" charset="0"/>
              </a:rPr>
              <a:t>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решения</a:t>
            </a:r>
            <a:r>
              <a:rPr lang="ru-RU" sz="2400" dirty="0" smtClean="0">
                <a:ea typeface="Times New Roman" pitchFamily="18" charset="0"/>
              </a:rPr>
              <a:t>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можно</a:t>
            </a:r>
            <a:r>
              <a:rPr lang="ru-RU" sz="2400" dirty="0" smtClean="0">
                <a:ea typeface="Times New Roman" pitchFamily="18" charset="0"/>
              </a:rPr>
              <a:t>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было</a:t>
            </a:r>
            <a:r>
              <a:rPr lang="ru-RU" sz="2400" dirty="0" smtClean="0">
                <a:ea typeface="Times New Roman" pitchFamily="18" charset="0"/>
              </a:rPr>
              <a:t>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начать</a:t>
            </a:r>
            <a:r>
              <a:rPr lang="ru-RU" sz="2400" dirty="0" smtClean="0">
                <a:ea typeface="Times New Roman" pitchFamily="18" charset="0"/>
              </a:rPr>
              <a:t>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ea typeface="Times New Roman" pitchFamily="18" charset="0"/>
              </a:rPr>
              <a:t>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действия</a:t>
            </a:r>
            <a:r>
              <a:rPr lang="ru-RU" sz="2400" dirty="0" smtClean="0">
                <a:ea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Times New Roman" pitchFamily="18" charset="0"/>
              </a:rPr>
              <a:t>3 + 1,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что</a:t>
            </a:r>
            <a:r>
              <a:rPr lang="ru-RU" sz="2400" dirty="0" smtClean="0">
                <a:ea typeface="Times New Roman" pitchFamily="18" charset="0"/>
              </a:rPr>
              <a:t>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привело</a:t>
            </a:r>
            <a:r>
              <a:rPr lang="ru-RU" sz="2400" dirty="0" smtClean="0">
                <a:ea typeface="Times New Roman" pitchFamily="18" charset="0"/>
              </a:rPr>
              <a:t>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бы</a:t>
            </a:r>
            <a:r>
              <a:rPr lang="ru-RU" sz="2400" dirty="0" smtClean="0">
                <a:ea typeface="Times New Roman" pitchFamily="18" charset="0"/>
              </a:rPr>
              <a:t>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ea typeface="Times New Roman" pitchFamily="18" charset="0"/>
              </a:rPr>
              <a:t>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решению</a:t>
            </a:r>
            <a:r>
              <a:rPr lang="ru-RU" sz="2400" dirty="0" smtClean="0">
                <a:ea typeface="Times New Roman" pitchFamily="18" charset="0"/>
              </a:rPr>
              <a:t>,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записанному</a:t>
            </a:r>
            <a:r>
              <a:rPr lang="ru-RU" sz="2400" dirty="0" smtClean="0">
                <a:ea typeface="Times New Roman" pitchFamily="18" charset="0"/>
              </a:rPr>
              <a:t>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ea typeface="Times New Roman" pitchFamily="18" charset="0"/>
              </a:rPr>
              <a:t>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следующей таблице</a:t>
            </a:r>
            <a:r>
              <a:rPr lang="ru-RU" sz="2400" dirty="0" smtClean="0">
                <a:ea typeface="Times New Roman" pitchFamily="18" charset="0"/>
              </a:rPr>
              <a:t>.</a:t>
            </a:r>
            <a:endParaRPr lang="ru-RU" sz="24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1142999"/>
          <a:ext cx="8686800" cy="5593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4648200"/>
                <a:gridCol w="1600200"/>
                <a:gridCol w="1524000"/>
              </a:tblGrid>
              <a:tr h="9919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№</a:t>
                      </a:r>
                      <a:r>
                        <a:rPr lang="ru-RU" sz="1800" baseline="0" dirty="0" smtClean="0"/>
                        <a:t> опера-ции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Операция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Число литров</a:t>
                      </a:r>
                      <a:r>
                        <a:rPr lang="ru-RU" sz="1800" baseline="0" dirty="0" smtClean="0"/>
                        <a:t> в 5-литровом сосуде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Число литров</a:t>
                      </a:r>
                      <a:r>
                        <a:rPr lang="ru-RU" sz="1800" baseline="0" dirty="0" smtClean="0"/>
                        <a:t> в 3-литровом сосуде</a:t>
                      </a:r>
                      <a:endParaRPr lang="ru-RU" sz="1800" dirty="0" smtClean="0"/>
                    </a:p>
                  </a:txBody>
                  <a:tcPr/>
                </a:tc>
              </a:tr>
              <a:tr h="4527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Из крана в  3-литровый</a:t>
                      </a:r>
                      <a:r>
                        <a:rPr lang="ru-RU" sz="1800" baseline="0" dirty="0" smtClean="0"/>
                        <a:t> сосуд наливаем 3 л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</a:tr>
              <a:tr h="6394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Выливаем из  3-литрового</a:t>
                      </a:r>
                      <a:r>
                        <a:rPr lang="ru-RU" sz="1800" baseline="0" dirty="0" smtClean="0"/>
                        <a:t> сосуда в 5-литровый 3л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</a:tr>
              <a:tr h="58334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Из крана в  3-литровый</a:t>
                      </a:r>
                      <a:r>
                        <a:rPr lang="ru-RU" sz="1800" baseline="0" dirty="0" smtClean="0"/>
                        <a:t> сосуд наливаем 3 л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</a:tr>
              <a:tr h="6394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Из 3-литрового сосуда в 5-литровый выливаем оставшиеся  2 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</a:tr>
              <a:tr h="54446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Выливаем из 5-литрового</a:t>
                      </a:r>
                      <a:r>
                        <a:rPr lang="ru-RU" sz="1800" baseline="0" dirty="0" smtClean="0"/>
                        <a:t> сосуда 5 л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</a:tr>
              <a:tr h="6394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Из 3-литрового сосуда в 5-литровый выливаем оставшийся  1 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</a:tr>
              <a:tr h="46023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Из крана в  3-литровый</a:t>
                      </a:r>
                      <a:r>
                        <a:rPr lang="ru-RU" sz="1800" baseline="0" dirty="0" smtClean="0"/>
                        <a:t> сосуд наливаем 3 л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</a:tr>
              <a:tr h="6394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Из 3-литрового сосуда в 5-литровый выливаем  3л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Скругленная соединительная линия 4"/>
          <p:cNvCxnSpPr/>
          <p:nvPr/>
        </p:nvCxnSpPr>
        <p:spPr>
          <a:xfrm rot="10800000" flipV="1">
            <a:off x="7086600" y="2514600"/>
            <a:ext cx="609600" cy="4572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кругленная соединительная линия 6"/>
          <p:cNvCxnSpPr/>
          <p:nvPr/>
        </p:nvCxnSpPr>
        <p:spPr>
          <a:xfrm rot="10800000" flipV="1">
            <a:off x="7010400" y="3581400"/>
            <a:ext cx="685800" cy="5334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кругленная соединительная линия 8"/>
          <p:cNvCxnSpPr/>
          <p:nvPr/>
        </p:nvCxnSpPr>
        <p:spPr>
          <a:xfrm rot="10800000" flipV="1">
            <a:off x="7086600" y="4800600"/>
            <a:ext cx="685800" cy="4572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кругленная соединительная линия 11"/>
          <p:cNvCxnSpPr/>
          <p:nvPr/>
        </p:nvCxnSpPr>
        <p:spPr>
          <a:xfrm rot="10800000" flipV="1">
            <a:off x="7010400" y="5867400"/>
            <a:ext cx="685800" cy="4572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Рамка 12"/>
          <p:cNvSpPr/>
          <p:nvPr/>
        </p:nvSpPr>
        <p:spPr>
          <a:xfrm>
            <a:off x="6324600" y="6096000"/>
            <a:ext cx="457200" cy="381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81000" y="838200"/>
            <a:ext cx="85344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чисел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3 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5 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можно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составить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выражения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имеющие значение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4 следующими способами: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5</a:t>
            </a:r>
            <a:r>
              <a:rPr lang="en-US" sz="4000" b="1" i="1" dirty="0" smtClean="0"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3+5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3=4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 З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+3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5</a:t>
            </a:r>
            <a:r>
              <a:rPr lang="ru-RU" sz="4000" b="1" i="1" dirty="0" smtClean="0">
                <a:ea typeface="Times New Roman" pitchFamily="18" charset="0"/>
              </a:rPr>
              <a:t>+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3=4.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lang="ru-RU" sz="3600" dirty="0" smtClean="0"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бедитесь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</a:t>
            </a:r>
            <a:r>
              <a:rPr kumimoji="0" lang="ru-RU" sz="36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что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полученные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выражения соответствуют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найденным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выше</a:t>
            </a:r>
            <a:r>
              <a:rPr lang="ru-RU" sz="36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решениям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 №2. Имеются два сосуда вместимостью 8 л и 5 л. Как с помощью этих сосудов налить из водопроводного крана 7 л воды?</a:t>
            </a:r>
            <a:endParaRPr lang="ru-RU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>
            <a:hlinkClick r:id="rId2" action="ppaction://hlinkpres?slideindex=1&amp;slidetitle="/>
          </p:cNvPr>
          <p:cNvSpPr txBox="1"/>
          <p:nvPr/>
        </p:nvSpPr>
        <p:spPr>
          <a:xfrm>
            <a:off x="304800" y="2590800"/>
            <a:ext cx="6477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hlinkClick r:id="rId3" action="ppaction://hlinksldjump"/>
              </a:rPr>
              <a:t>РЕШЕНИЕ:</a:t>
            </a:r>
            <a:endParaRPr lang="ru-RU" sz="27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35052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№3. Как, имея лишь два сосуда 5 л и </a:t>
            </a:r>
          </a:p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л, налить из водопроводного крана 6 л воды?</a:t>
            </a:r>
            <a:endParaRPr lang="ru-RU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181600"/>
            <a:ext cx="457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hlinkClick r:id="rId4" action="ppaction://hlinksldjump"/>
              </a:rPr>
              <a:t>РЕШЕНИЕ:</a:t>
            </a:r>
            <a:endParaRPr lang="ru-RU" sz="27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534400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i="1" dirty="0" smtClean="0">
                <a:hlinkClick r:id="rId2" action="ppaction://hlinksldjump"/>
              </a:rPr>
              <a:t>РЕШЕНИЕ: </a:t>
            </a:r>
            <a:r>
              <a:rPr lang="ru-RU" sz="2700" b="1" i="1" dirty="0" smtClean="0"/>
              <a:t>                   </a:t>
            </a:r>
          </a:p>
          <a:p>
            <a:r>
              <a:rPr lang="ru-RU" sz="2800" dirty="0" smtClean="0"/>
              <a:t>Поиск решения можно начать с действия 5+2. Надо в 8-литровом сосуде иметь ровно 2 л. </a:t>
            </a:r>
            <a:r>
              <a:rPr lang="ru-RU" sz="2800" dirty="0" smtClean="0">
                <a:cs typeface="Times New Roman" pitchFamily="18" charset="0"/>
              </a:rPr>
              <a:t>Из чисел 8 и 5 можно составить выражения,   имеющие значение 7:  </a:t>
            </a:r>
            <a:r>
              <a:rPr lang="ru-RU" sz="2800" b="1" dirty="0" smtClean="0">
                <a:cs typeface="Times New Roman" pitchFamily="18" charset="0"/>
              </a:rPr>
              <a:t>5+5-8+5=7 . </a:t>
            </a:r>
            <a:r>
              <a:rPr lang="ru-RU" sz="2800" dirty="0" smtClean="0">
                <a:cs typeface="Times New Roman" pitchFamily="18" charset="0"/>
              </a:rPr>
              <a:t>Полученное выражение соответствует таблице: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81000" y="2895600"/>
          <a:ext cx="8382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3200400"/>
                <a:gridCol w="2743200"/>
              </a:tblGrid>
              <a:tr h="601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№</a:t>
                      </a:r>
                      <a:r>
                        <a:rPr lang="ru-RU" sz="1800" baseline="0" dirty="0" smtClean="0"/>
                        <a:t> операции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Число литров</a:t>
                      </a:r>
                      <a:r>
                        <a:rPr lang="ru-RU" sz="1800" baseline="0" dirty="0" smtClean="0"/>
                        <a:t> в 8-литровом сосуде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Число литров</a:t>
                      </a:r>
                      <a:r>
                        <a:rPr lang="ru-RU" sz="1800" baseline="0" dirty="0" smtClean="0"/>
                        <a:t> в 7-литровом сосуде</a:t>
                      </a:r>
                      <a:endParaRPr lang="ru-RU" sz="1800" dirty="0" smtClean="0"/>
                    </a:p>
                  </a:txBody>
                  <a:tcPr/>
                </a:tc>
              </a:tr>
              <a:tr h="44748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/>
                </a:tc>
              </a:tr>
              <a:tr h="44748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/>
                </a:tc>
              </a:tr>
              <a:tr h="44748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/>
                </a:tc>
              </a:tr>
              <a:tr h="44748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</a:tr>
              <a:tr h="44748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</a:tr>
              <a:tr h="44748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/>
                </a:tc>
              </a:tr>
              <a:tr h="44748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Скругленная соединительная линия 4"/>
          <p:cNvCxnSpPr/>
          <p:nvPr/>
        </p:nvCxnSpPr>
        <p:spPr>
          <a:xfrm rot="10800000" flipV="1">
            <a:off x="5334000" y="3733800"/>
            <a:ext cx="1371600" cy="5334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Скругленная соединительная линия 5"/>
          <p:cNvCxnSpPr/>
          <p:nvPr/>
        </p:nvCxnSpPr>
        <p:spPr>
          <a:xfrm rot="10800000" flipV="1">
            <a:off x="5334000" y="4648200"/>
            <a:ext cx="1371600" cy="5334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кругленная соединительная линия 6"/>
          <p:cNvCxnSpPr/>
          <p:nvPr/>
        </p:nvCxnSpPr>
        <p:spPr>
          <a:xfrm rot="10800000" flipV="1">
            <a:off x="5257800" y="5638800"/>
            <a:ext cx="1371600" cy="5334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кругленная соединительная линия 7"/>
          <p:cNvCxnSpPr/>
          <p:nvPr/>
        </p:nvCxnSpPr>
        <p:spPr>
          <a:xfrm rot="10800000" flipV="1">
            <a:off x="5334000" y="6019800"/>
            <a:ext cx="1371600" cy="5334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Рамка 8"/>
          <p:cNvSpPr/>
          <p:nvPr/>
        </p:nvSpPr>
        <p:spPr>
          <a:xfrm>
            <a:off x="4114800" y="6248400"/>
            <a:ext cx="533400" cy="457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400" y="228600"/>
            <a:ext cx="89916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 smtClean="0">
                <a:ea typeface="Times New Roman" pitchFamily="18" charset="0"/>
                <a:cs typeface="Times New Roman" pitchFamily="18" charset="0"/>
                <a:hlinkClick r:id="rId2" action="ppaction://hlinksldjump"/>
              </a:rPr>
              <a:t>РЕШЕНИЕ:</a:t>
            </a:r>
            <a:endParaRPr lang="ru-RU" sz="2800" b="1" i="1" dirty="0" smtClean="0"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Из</a:t>
            </a:r>
            <a:r>
              <a:rPr lang="ru-RU" sz="2800" dirty="0" smtClean="0">
                <a:ea typeface="Times New Roman" pitchFamily="18" charset="0"/>
              </a:rPr>
              <a:t> </a:t>
            </a: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чисел</a:t>
            </a:r>
            <a:r>
              <a:rPr lang="ru-RU" sz="2800" dirty="0" smtClean="0">
                <a:ea typeface="Times New Roman" pitchFamily="18" charset="0"/>
              </a:rPr>
              <a:t> 5 </a:t>
            </a: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ea typeface="Times New Roman" pitchFamily="18" charset="0"/>
              </a:rPr>
              <a:t> 7 </a:t>
            </a: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можно</a:t>
            </a:r>
            <a:r>
              <a:rPr lang="ru-RU" sz="2800" dirty="0" smtClean="0">
                <a:ea typeface="Times New Roman" pitchFamily="18" charset="0"/>
              </a:rPr>
              <a:t> </a:t>
            </a: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составить</a:t>
            </a:r>
            <a:r>
              <a:rPr lang="ru-RU" sz="2800" dirty="0" smtClean="0">
                <a:ea typeface="Times New Roman" pitchFamily="18" charset="0"/>
              </a:rPr>
              <a:t> </a:t>
            </a: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выражения</a:t>
            </a:r>
            <a:r>
              <a:rPr lang="ru-RU" sz="2800" dirty="0" smtClean="0">
                <a:ea typeface="Times New Roman" pitchFamily="18" charset="0"/>
              </a:rPr>
              <a:t>, </a:t>
            </a: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имеющие значение</a:t>
            </a:r>
            <a:r>
              <a:rPr lang="ru-RU" sz="2800" dirty="0" smtClean="0">
                <a:ea typeface="Times New Roman" pitchFamily="18" charset="0"/>
              </a:rPr>
              <a:t> 6 следующими способами</a:t>
            </a:r>
            <a:r>
              <a:rPr lang="ru-RU" sz="2800" b="1" dirty="0" smtClean="0">
                <a:ea typeface="Times New Roman" pitchFamily="18" charset="0"/>
              </a:rPr>
              <a:t>:(7-5)+(7-5)+(7-5)=6</a:t>
            </a:r>
          </a:p>
          <a:p>
            <a:r>
              <a:rPr lang="ru-RU" sz="2800" dirty="0" smtClean="0">
                <a:cs typeface="Times New Roman" pitchFamily="18" charset="0"/>
              </a:rPr>
              <a:t>Полученное выражение соответствует таблице: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4800" y="1981200"/>
          <a:ext cx="8610600" cy="4744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411"/>
                <a:gridCol w="3228975"/>
                <a:gridCol w="3075214"/>
              </a:tblGrid>
              <a:tr h="6199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№</a:t>
                      </a:r>
                      <a:r>
                        <a:rPr lang="ru-RU" sz="1800" baseline="0" dirty="0" smtClean="0"/>
                        <a:t> операции</a:t>
                      </a:r>
                      <a:endParaRPr lang="ru-RU" sz="18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Число литров</a:t>
                      </a:r>
                      <a:r>
                        <a:rPr lang="ru-RU" sz="1800" baseline="0" dirty="0" smtClean="0"/>
                        <a:t> в 5-литровом сосуде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Число литров</a:t>
                      </a:r>
                      <a:r>
                        <a:rPr lang="ru-RU" sz="1800" baseline="0" dirty="0" smtClean="0"/>
                        <a:t> в 7-литровом сосуде</a:t>
                      </a:r>
                      <a:endParaRPr lang="ru-RU" sz="1800" dirty="0" smtClean="0"/>
                    </a:p>
                  </a:txBody>
                  <a:tcPr/>
                </a:tc>
              </a:tr>
              <a:tr h="41044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</a:tr>
              <a:tr h="41044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  <a:tr h="41044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3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  <a:tr h="41044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4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</a:tr>
              <a:tr h="41044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5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</a:tr>
              <a:tr h="41044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6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</a:tr>
              <a:tr h="41044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7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</a:tr>
              <a:tr h="41044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8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</a:tr>
              <a:tr h="41044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9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</a:tr>
              <a:tr h="41044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10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Скругленная соединительная линия 7"/>
          <p:cNvCxnSpPr/>
          <p:nvPr/>
        </p:nvCxnSpPr>
        <p:spPr>
          <a:xfrm rot="10800000" flipV="1">
            <a:off x="5257800" y="2819400"/>
            <a:ext cx="1219200" cy="3810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кругленная соединительная линия 9"/>
          <p:cNvCxnSpPr/>
          <p:nvPr/>
        </p:nvCxnSpPr>
        <p:spPr>
          <a:xfrm rot="10800000" flipV="1">
            <a:off x="5257800" y="3733800"/>
            <a:ext cx="1219200" cy="3810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кругленная соединительная линия 10"/>
          <p:cNvCxnSpPr/>
          <p:nvPr/>
        </p:nvCxnSpPr>
        <p:spPr>
          <a:xfrm rot="10800000" flipV="1">
            <a:off x="5181600" y="4495800"/>
            <a:ext cx="1219200" cy="3810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кругленная соединительная линия 11"/>
          <p:cNvCxnSpPr/>
          <p:nvPr/>
        </p:nvCxnSpPr>
        <p:spPr>
          <a:xfrm rot="10800000" flipV="1">
            <a:off x="5257800" y="5334000"/>
            <a:ext cx="1219200" cy="3810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кругленная соединительная линия 12"/>
          <p:cNvCxnSpPr/>
          <p:nvPr/>
        </p:nvCxnSpPr>
        <p:spPr>
          <a:xfrm rot="10800000" flipV="1">
            <a:off x="5257800" y="6172200"/>
            <a:ext cx="1219200" cy="381000"/>
          </a:xfrm>
          <a:prstGeom prst="curvedConnector3">
            <a:avLst>
              <a:gd name="adj1" fmla="val 50000"/>
            </a:avLst>
          </a:prstGeom>
          <a:ln w="63500"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амка 13"/>
          <p:cNvSpPr/>
          <p:nvPr/>
        </p:nvSpPr>
        <p:spPr>
          <a:xfrm>
            <a:off x="7086600" y="6248400"/>
            <a:ext cx="533400" cy="457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304801"/>
            <a:ext cx="83820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№4. Как с помощью сосудов вместимостью 4 л и 7л налить из водопроводного крана в чайник ровно 2л воды? </a:t>
            </a:r>
            <a:endParaRPr lang="ru-RU" sz="3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hlinkClick r:id="rId2" action="ppaction://hlinkpres?slideindex=1&amp;slidetitle="/>
          </p:cNvPr>
          <p:cNvSpPr txBox="1"/>
          <p:nvPr/>
        </p:nvSpPr>
        <p:spPr>
          <a:xfrm>
            <a:off x="304800" y="2362200"/>
            <a:ext cx="6477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hlinkClick r:id="rId3" action="ppaction://hlinksldjump"/>
              </a:rPr>
              <a:t>РЕШЕНИЕ:</a:t>
            </a:r>
            <a:endParaRPr lang="ru-RU" sz="27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8600" y="3048000"/>
            <a:ext cx="89154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kumimoji="0" lang="ru-RU" sz="3200" b="1" i="1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Задача №5. Как с помощью сосудов вместимостью 3 л и 7 л налить из водопроводного крана в чайник ровно 2 л воды?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1000" y="5105400"/>
            <a:ext cx="1856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700" b="1" dirty="0" smtClean="0">
                <a:hlinkClick r:id="rId4" action="ppaction://hlinksldjump"/>
              </a:rPr>
              <a:t>РЕШЕНИЕ:</a:t>
            </a:r>
            <a:endParaRPr lang="ru-RU" sz="2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862</TotalTime>
  <Words>1853</Words>
  <Application>Microsoft Office PowerPoint</Application>
  <PresentationFormat>Экран (4:3)</PresentationFormat>
  <Paragraphs>565</Paragraphs>
  <Slides>27</Slides>
  <Notes>0</Notes>
  <HiddenSlides>15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Трек</vt:lpstr>
      <vt:lpstr>Equation</vt:lpstr>
      <vt:lpstr>Презентация PowerPoint</vt:lpstr>
      <vt:lpstr>Задача №1. Имеются два сосуда вместимостью 3 л и 5 л. Как с помощью этих сосудов налить из водопроводного крана 4 л воды?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Изотовой Натальи</dc:title>
  <cp:lastModifiedBy>СЕРГЕЕВ СВ</cp:lastModifiedBy>
  <cp:revision>89</cp:revision>
  <dcterms:modified xsi:type="dcterms:W3CDTF">2018-07-18T07:31:57Z</dcterms:modified>
</cp:coreProperties>
</file>